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9"/>
  </p:notesMasterIdLst>
  <p:sldIdLst>
    <p:sldId id="278" r:id="rId3"/>
    <p:sldId id="1039" r:id="rId4"/>
    <p:sldId id="1038" r:id="rId5"/>
    <p:sldId id="1107" r:id="rId6"/>
    <p:sldId id="1108" r:id="rId7"/>
    <p:sldId id="1035" r:id="rId8"/>
    <p:sldId id="1109" r:id="rId9"/>
    <p:sldId id="1076" r:id="rId10"/>
    <p:sldId id="1079" r:id="rId11"/>
    <p:sldId id="1104" r:id="rId12"/>
    <p:sldId id="1105" r:id="rId13"/>
    <p:sldId id="1106" r:id="rId14"/>
    <p:sldId id="1072" r:id="rId15"/>
    <p:sldId id="1087" r:id="rId16"/>
    <p:sldId id="1050" r:id="rId17"/>
    <p:sldId id="1067" r:id="rId18"/>
    <p:sldId id="1062" r:id="rId19"/>
    <p:sldId id="1102" r:id="rId20"/>
    <p:sldId id="1103" r:id="rId21"/>
    <p:sldId id="1054" r:id="rId22"/>
    <p:sldId id="1055" r:id="rId23"/>
    <p:sldId id="1056" r:id="rId24"/>
    <p:sldId id="1068" r:id="rId25"/>
    <p:sldId id="1088" r:id="rId26"/>
    <p:sldId id="1057" r:id="rId27"/>
    <p:sldId id="1058" r:id="rId28"/>
    <p:sldId id="1085" r:id="rId29"/>
    <p:sldId id="1089" r:id="rId30"/>
    <p:sldId id="1111" r:id="rId31"/>
    <p:sldId id="1059" r:id="rId32"/>
    <p:sldId id="1099" r:id="rId33"/>
    <p:sldId id="1101" r:id="rId34"/>
    <p:sldId id="1110" r:id="rId35"/>
    <p:sldId id="1036" r:id="rId36"/>
    <p:sldId id="1048" r:id="rId37"/>
    <p:sldId id="1100" r:id="rId38"/>
    <p:sldId id="1037" r:id="rId39"/>
    <p:sldId id="1092" r:id="rId40"/>
    <p:sldId id="1049" r:id="rId41"/>
    <p:sldId id="1034" r:id="rId42"/>
    <p:sldId id="1060" r:id="rId43"/>
    <p:sldId id="1061" r:id="rId44"/>
    <p:sldId id="1096" r:id="rId45"/>
    <p:sldId id="1094" r:id="rId46"/>
    <p:sldId id="1098" r:id="rId47"/>
    <p:sldId id="104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CCD783-B136-0723-6D8A-9CB0D5E6D8A1}" name="Hannah Knehr" initials="HK" userId="74f742763e77200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D4B"/>
    <a:srgbClr val="D7D7D7"/>
    <a:srgbClr val="000000"/>
    <a:srgbClr val="FFFF00"/>
    <a:srgbClr val="FF9999"/>
    <a:srgbClr val="F8E1CD"/>
    <a:srgbClr val="77BA49"/>
    <a:srgbClr val="FF3B3B"/>
    <a:srgbClr val="ECE5E4"/>
    <a:srgbClr val="BBD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B9E97-81E6-45EF-B8E8-3925A85E079F}" v="7" dt="2023-06-27T13:12:54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453" autoAdjust="0"/>
  </p:normalViewPr>
  <p:slideViewPr>
    <p:cSldViewPr snapToGrid="0" snapToObjects="1">
      <p:cViewPr varScale="1">
        <p:scale>
          <a:sx n="74" d="100"/>
          <a:sy n="74" d="100"/>
        </p:scale>
        <p:origin x="171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346B9E97-81E6-45EF-B8E8-3925A85E079F}"/>
    <pc:docChg chg="custSel modSld">
      <pc:chgData name="Hannah Knehr" userId="74f742763e772009" providerId="LiveId" clId="{346B9E97-81E6-45EF-B8E8-3925A85E079F}" dt="2023-06-27T13:12:54.441" v="7" actId="20577"/>
      <pc:docMkLst>
        <pc:docMk/>
      </pc:docMkLst>
      <pc:sldChg chg="modSp">
        <pc:chgData name="Hannah Knehr" userId="74f742763e772009" providerId="LiveId" clId="{346B9E97-81E6-45EF-B8E8-3925A85E079F}" dt="2023-06-27T13:12:54.441" v="7" actId="20577"/>
        <pc:sldMkLst>
          <pc:docMk/>
          <pc:sldMk cId="1250865242" sldId="1072"/>
        </pc:sldMkLst>
        <pc:spChg chg="mod">
          <ac:chgData name="Hannah Knehr" userId="74f742763e772009" providerId="LiveId" clId="{346B9E97-81E6-45EF-B8E8-3925A85E079F}" dt="2023-06-27T13:12:54.441" v="7" actId="20577"/>
          <ac:spMkLst>
            <pc:docMk/>
            <pc:sldMk cId="1250865242" sldId="1072"/>
            <ac:spMk id="33" creationId="{952E9F29-46DF-0134-310B-0C888BDD20D4}"/>
          </ac:spMkLst>
        </pc:spChg>
      </pc:sldChg>
      <pc:sldChg chg="modAnim">
        <pc:chgData name="Hannah Knehr" userId="74f742763e772009" providerId="LiveId" clId="{346B9E97-81E6-45EF-B8E8-3925A85E079F}" dt="2023-06-27T13:11:50.123" v="0"/>
        <pc:sldMkLst>
          <pc:docMk/>
          <pc:sldMk cId="570076613" sldId="1089"/>
        </pc:sldMkLst>
      </pc:sldChg>
      <pc:sldChg chg="modSp">
        <pc:chgData name="Hannah Knehr" userId="74f742763e772009" providerId="LiveId" clId="{346B9E97-81E6-45EF-B8E8-3925A85E079F}" dt="2023-06-27T13:12:30.406" v="5" actId="20577"/>
        <pc:sldMkLst>
          <pc:docMk/>
          <pc:sldMk cId="202631597" sldId="1105"/>
        </pc:sldMkLst>
        <pc:spChg chg="mod">
          <ac:chgData name="Hannah Knehr" userId="74f742763e772009" providerId="LiveId" clId="{346B9E97-81E6-45EF-B8E8-3925A85E079F}" dt="2023-06-27T13:12:30.406" v="5" actId="20577"/>
          <ac:spMkLst>
            <pc:docMk/>
            <pc:sldMk cId="202631597" sldId="1105"/>
            <ac:spMk id="24" creationId="{EE62D221-B9F0-7E03-439D-6B20E3A0AB62}"/>
          </ac:spMkLst>
        </pc:spChg>
      </pc:sldChg>
      <pc:sldChg chg="delSp mod modAnim">
        <pc:chgData name="Hannah Knehr" userId="74f742763e772009" providerId="LiveId" clId="{346B9E97-81E6-45EF-B8E8-3925A85E079F}" dt="2023-06-27T13:12:11.555" v="4" actId="478"/>
        <pc:sldMkLst>
          <pc:docMk/>
          <pc:sldMk cId="1375022630" sldId="1110"/>
        </pc:sldMkLst>
        <pc:spChg chg="del">
          <ac:chgData name="Hannah Knehr" userId="74f742763e772009" providerId="LiveId" clId="{346B9E97-81E6-45EF-B8E8-3925A85E079F}" dt="2023-06-27T13:12:11.555" v="4" actId="478"/>
          <ac:spMkLst>
            <pc:docMk/>
            <pc:sldMk cId="1375022630" sldId="1110"/>
            <ac:spMk id="6" creationId="{A2114D5E-84DD-CB3C-8DE3-F07BD06E4F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27.06.2023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-Ansatz welcher kontrafaktische Erklärungen liefert</a:t>
            </a:r>
          </a:p>
          <a:p>
            <a:r>
              <a:rPr lang="de-DE" dirty="0"/>
              <a:t>-Erstmal die Definition was sind kontrafaktische Erklärungen?</a:t>
            </a:r>
          </a:p>
          <a:p>
            <a:r>
              <a:rPr lang="de-DE" dirty="0" err="1"/>
              <a:t>Hyptotheische</a:t>
            </a:r>
            <a:r>
              <a:rPr lang="de-DE" dirty="0"/>
              <a:t> Erklärungen,</a:t>
            </a:r>
            <a:r>
              <a:rPr lang="de-DE" dirty="0">
                <a:solidFill>
                  <a:schemeClr val="accent1"/>
                </a:solidFill>
              </a:rPr>
              <a:t> für Situation/Ereignisse zu </a:t>
            </a:r>
            <a:r>
              <a:rPr lang="de-DE" dirty="0" err="1">
                <a:solidFill>
                  <a:schemeClr val="accent1"/>
                </a:solidFill>
              </a:rPr>
              <a:t>erlkären</a:t>
            </a:r>
            <a:r>
              <a:rPr lang="de-DE" dirty="0">
                <a:solidFill>
                  <a:schemeClr val="accent1"/>
                </a:solidFill>
              </a:rPr>
              <a:t> mit einem hypothetischer Situation, die nicht tatsächlich stattgefunden haben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Freundeskreis bekannt: hätte ich keine Knieverletzung gehabt, wäre ich </a:t>
            </a:r>
            <a:r>
              <a:rPr lang="de-DE" dirty="0" err="1">
                <a:solidFill>
                  <a:schemeClr val="accent1"/>
                </a:solidFill>
              </a:rPr>
              <a:t>profifußballer</a:t>
            </a:r>
            <a:r>
              <a:rPr lang="de-DE" dirty="0">
                <a:solidFill>
                  <a:schemeClr val="accent1"/>
                </a:solidFill>
              </a:rPr>
              <a:t>.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-Dass wir so Dinge und Situation auch so versuchen zu erklären und sie auch eine präferierte Art und Weise ist, ist in den </a:t>
            </a:r>
            <a:r>
              <a:rPr lang="de-DE" dirty="0" err="1">
                <a:solidFill>
                  <a:schemeClr val="accent1"/>
                </a:solidFill>
              </a:rPr>
              <a:t>Sozialwissenshcaften</a:t>
            </a:r>
            <a:r>
              <a:rPr lang="de-DE" dirty="0">
                <a:solidFill>
                  <a:schemeClr val="accent1"/>
                </a:solidFill>
              </a:rPr>
              <a:t> bewiesen</a:t>
            </a:r>
          </a:p>
          <a:p>
            <a:endParaRPr lang="de-DE" dirty="0"/>
          </a:p>
          <a:p>
            <a:r>
              <a:rPr lang="de-DE" dirty="0"/>
              <a:t>-&gt;weil sie eine der Arten ist, ist auch Grund warum man in XAI sich </a:t>
            </a:r>
            <a:r>
              <a:rPr lang="de-DE" dirty="0" err="1"/>
              <a:t>konzepte</a:t>
            </a:r>
            <a:r>
              <a:rPr lang="de-DE" dirty="0"/>
              <a:t> überlegt hat, wie man solche Erklärung nutzen kann, um dem Menschen </a:t>
            </a:r>
            <a:r>
              <a:rPr lang="de-DE" dirty="0" err="1"/>
              <a:t>Entshciedungen</a:t>
            </a:r>
            <a:r>
              <a:rPr lang="de-DE" dirty="0"/>
              <a:t> von AI </a:t>
            </a:r>
            <a:r>
              <a:rPr lang="de-DE" dirty="0" err="1"/>
              <a:t>modellen</a:t>
            </a:r>
            <a:r>
              <a:rPr lang="de-DE" dirty="0"/>
              <a:t> zu erklären.</a:t>
            </a:r>
          </a:p>
          <a:p>
            <a:endParaRPr lang="de-DE" dirty="0"/>
          </a:p>
          <a:p>
            <a:r>
              <a:rPr lang="de-DE" dirty="0"/>
              <a:t>-&gt; in XAI Forschung geht man dabei so um, dass man die Funktion der kontrafaktischen Erklärung so </a:t>
            </a:r>
            <a:r>
              <a:rPr lang="de-DE" dirty="0" err="1"/>
              <a:t>üernommen</a:t>
            </a:r>
            <a:r>
              <a:rPr lang="de-DE" dirty="0"/>
              <a:t> hat, indem man zu einer Situation, das ist bei uns im Datensatz eine </a:t>
            </a:r>
            <a:r>
              <a:rPr lang="de-DE" dirty="0" err="1"/>
              <a:t>Beoachtung</a:t>
            </a:r>
            <a:r>
              <a:rPr lang="de-DE" dirty="0"/>
              <a:t> ein Alternativszenario, auch </a:t>
            </a:r>
            <a:r>
              <a:rPr lang="de-DE" dirty="0" err="1"/>
              <a:t>foil</a:t>
            </a:r>
            <a:r>
              <a:rPr lang="de-DE" dirty="0"/>
              <a:t> ausgehend von dem Instanz auch </a:t>
            </a:r>
            <a:r>
              <a:rPr lang="de-DE" dirty="0" err="1"/>
              <a:t>fact</a:t>
            </a:r>
            <a:r>
              <a:rPr lang="de-DE" dirty="0"/>
              <a:t> genannt generiert, das minimal abweicht </a:t>
            </a:r>
            <a:r>
              <a:rPr lang="de-DE" dirty="0" err="1"/>
              <a:t>abweicht</a:t>
            </a:r>
            <a:r>
              <a:rPr lang="de-DE" dirty="0"/>
              <a:t> (</a:t>
            </a:r>
            <a:r>
              <a:rPr lang="de-DE" dirty="0" err="1"/>
              <a:t>zusäätzliche</a:t>
            </a:r>
            <a:r>
              <a:rPr lang="de-DE" dirty="0"/>
              <a:t> </a:t>
            </a:r>
            <a:r>
              <a:rPr lang="de-DE" dirty="0" err="1"/>
              <a:t>kriterien</a:t>
            </a:r>
            <a:r>
              <a:rPr lang="de-DE" dirty="0"/>
              <a:t>) um die </a:t>
            </a:r>
            <a:r>
              <a:rPr lang="de-DE" dirty="0" err="1"/>
              <a:t>Klassneprognose</a:t>
            </a:r>
            <a:r>
              <a:rPr lang="de-DE" dirty="0"/>
              <a:t> eines Klassifikationsalgorithmus zu ändern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78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06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9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47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25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5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Bsp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 nicht </a:t>
            </a:r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user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centric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counterfactuals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sind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user centric da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relevant and understandable from the user's perspective. 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Analyse von Gewichtungen oder Aktivierungsmustern in neuronalen Netzwerken, ohne die Interpretation oder Relevanz dieser Informationen für den Benutzer explizit zu berücksichtigen.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6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Validity</a:t>
            </a:r>
            <a:r>
              <a:rPr lang="de-DE" dirty="0"/>
              <a:t>: -&gt;valider, naher </a:t>
            </a:r>
            <a:r>
              <a:rPr lang="de-DE" dirty="0" err="1"/>
              <a:t>counterfactual</a:t>
            </a:r>
            <a:endParaRPr lang="de-DE" dirty="0"/>
          </a:p>
          <a:p>
            <a:r>
              <a:rPr lang="de-DE" dirty="0"/>
              <a:t>Soundness-&gt;</a:t>
            </a:r>
            <a:r>
              <a:rPr lang="de-DE" dirty="0" err="1"/>
              <a:t>zielfunktionen</a:t>
            </a:r>
            <a:r>
              <a:rPr lang="de-DE" dirty="0"/>
              <a:t> die sich dichte innerhalb der </a:t>
            </a:r>
            <a:r>
              <a:rPr lang="de-DE" dirty="0" err="1"/>
              <a:t>trainingsdate</a:t>
            </a:r>
            <a:r>
              <a:rPr lang="de-DE" dirty="0"/>
              <a:t> anschaue, geht darum </a:t>
            </a:r>
            <a:r>
              <a:rPr lang="de-DE" dirty="0" err="1"/>
              <a:t>foil</a:t>
            </a:r>
            <a:r>
              <a:rPr lang="de-DE" dirty="0"/>
              <a:t> möglichst zu einem </a:t>
            </a:r>
            <a:r>
              <a:rPr lang="de-DE" dirty="0" err="1"/>
              <a:t>typsichen</a:t>
            </a:r>
            <a:r>
              <a:rPr lang="de-DE" dirty="0"/>
              <a:t> Punkt zu machen</a:t>
            </a:r>
          </a:p>
          <a:p>
            <a:r>
              <a:rPr lang="de-DE" dirty="0" err="1"/>
              <a:t>Coherency</a:t>
            </a:r>
            <a:r>
              <a:rPr lang="de-DE" dirty="0"/>
              <a:t>-&gt; Kohärent sein, </a:t>
            </a:r>
            <a:r>
              <a:rPr lang="de-DE" dirty="0" err="1"/>
              <a:t>machbarkeit</a:t>
            </a:r>
            <a:r>
              <a:rPr lang="de-DE" dirty="0"/>
              <a:t>, </a:t>
            </a:r>
            <a:r>
              <a:rPr lang="de-DE" dirty="0" err="1"/>
              <a:t>feasible,korrelation</a:t>
            </a:r>
            <a:endParaRPr lang="de-DE" dirty="0"/>
          </a:p>
          <a:p>
            <a:r>
              <a:rPr lang="de-DE" dirty="0" err="1"/>
              <a:t>Actionability</a:t>
            </a:r>
            <a:r>
              <a:rPr lang="de-DE" dirty="0"/>
              <a:t>-&gt; </a:t>
            </a:r>
            <a:r>
              <a:rPr lang="de-DE" dirty="0" err="1"/>
              <a:t>restriktionen</a:t>
            </a:r>
            <a:r>
              <a:rPr lang="de-DE" dirty="0"/>
              <a:t> machbare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68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2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83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4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27.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3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svg"/><Relationship Id="rId7" Type="http://schemas.openxmlformats.org/officeDocument/2006/relationships/image" Target="../media/image6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9.sv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9.sv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64.svg"/><Relationship Id="rId5" Type="http://schemas.openxmlformats.org/officeDocument/2006/relationships/image" Target="../media/image77.svg"/><Relationship Id="rId10" Type="http://schemas.openxmlformats.org/officeDocument/2006/relationships/image" Target="../media/image63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F1C6C465-BE13-11BA-7587-386D21002987}"/>
              </a:ext>
            </a:extLst>
          </p:cNvPr>
          <p:cNvSpPr/>
          <p:nvPr/>
        </p:nvSpPr>
        <p:spPr>
          <a:xfrm>
            <a:off x="712788" y="4097415"/>
            <a:ext cx="7718425" cy="2194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712788" y="1726162"/>
            <a:ext cx="7718425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CD45D2C-07B3-9873-63B9-29AE38678F42}"/>
              </a:ext>
            </a:extLst>
          </p:cNvPr>
          <p:cNvSpPr txBox="1"/>
          <p:nvPr/>
        </p:nvSpPr>
        <p:spPr>
          <a:xfrm flipH="1">
            <a:off x="892050" y="1952178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625711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Art, wie wir Menschen Erklärungen konstruieren</a:t>
            </a:r>
            <a:endParaRPr lang="de-DE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F0933F0-079C-9E80-2E6C-F0BF932C10FA}"/>
              </a:ext>
            </a:extLst>
          </p:cNvPr>
          <p:cNvSpPr txBox="1"/>
          <p:nvPr/>
        </p:nvSpPr>
        <p:spPr>
          <a:xfrm flipH="1">
            <a:off x="892050" y="432343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XAI-Hintergrund: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0B3178E-2563-CA1F-0049-E432D8476895}"/>
              </a:ext>
            </a:extLst>
          </p:cNvPr>
          <p:cNvSpPr txBox="1"/>
          <p:nvPr/>
        </p:nvSpPr>
        <p:spPr>
          <a:xfrm>
            <a:off x="1553401" y="4996964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in XAI etabliert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Wirksamkeit </a:t>
            </a:r>
            <a:r>
              <a:rPr lang="de-DE" dirty="0" err="1">
                <a:solidFill>
                  <a:schemeClr val="accent1"/>
                </a:solidFill>
              </a:rPr>
              <a:t>ggü</a:t>
            </a:r>
            <a:r>
              <a:rPr lang="de-DE" dirty="0">
                <a:solidFill>
                  <a:schemeClr val="accent1"/>
                </a:solidFill>
              </a:rPr>
              <a:t>. anderen Verfahren bewiesen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698031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3237248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2257695-82B1-66D1-4850-A2BDADF15437}"/>
              </a:ext>
            </a:extLst>
          </p:cNvPr>
          <p:cNvSpPr/>
          <p:nvPr/>
        </p:nvSpPr>
        <p:spPr>
          <a:xfrm>
            <a:off x="1147114" y="507199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9861A14-1C2A-A96B-3CB3-884B798391D6}"/>
              </a:ext>
            </a:extLst>
          </p:cNvPr>
          <p:cNvSpPr/>
          <p:nvPr/>
        </p:nvSpPr>
        <p:spPr>
          <a:xfrm>
            <a:off x="1147114" y="559709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CEF891-67B6-BC02-A5CB-8E4C9701BE3D}"/>
              </a:ext>
            </a:extLst>
          </p:cNvPr>
          <p:cNvCxnSpPr>
            <a:cxnSpLocks/>
          </p:cNvCxnSpPr>
          <p:nvPr/>
        </p:nvCxnSpPr>
        <p:spPr>
          <a:xfrm flipH="1">
            <a:off x="7760473" y="5071993"/>
            <a:ext cx="1420103" cy="1827089"/>
          </a:xfrm>
          <a:prstGeom prst="line">
            <a:avLst/>
          </a:prstGeom>
          <a:ln w="28575">
            <a:solidFill>
              <a:srgbClr val="8FC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76A6636-EEF4-5F6E-AE6D-2B23120CC770}"/>
              </a:ext>
            </a:extLst>
          </p:cNvPr>
          <p:cNvSpPr/>
          <p:nvPr/>
        </p:nvSpPr>
        <p:spPr>
          <a:xfrm>
            <a:off x="7809506" y="5114678"/>
            <a:ext cx="1456356" cy="1748802"/>
          </a:xfrm>
          <a:prstGeom prst="parallelogram">
            <a:avLst>
              <a:gd name="adj" fmla="val 931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 animBg="1"/>
      <p:bldP spid="38" grpId="0"/>
      <p:bldP spid="41" grpId="0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FD5D40D-4E3A-2874-FA6E-E289A0838B1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8830D17E-6B33-2F81-C609-B66F17AD219D}"/>
              </a:ext>
            </a:extLst>
          </p:cNvPr>
          <p:cNvSpPr/>
          <p:nvPr/>
        </p:nvSpPr>
        <p:spPr>
          <a:xfrm rot="10800000" flipH="1">
            <a:off x="-3423179" y="-1322620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 Erklärungen, da…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2664777" y="89360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21" name="Grafik 20" descr="Marke folgen mit einfarbiger Füllung">
            <a:extLst>
              <a:ext uri="{FF2B5EF4-FFF2-40B4-BE49-F238E27FC236}">
                <a16:creationId xmlns:a16="http://schemas.microsoft.com/office/drawing/2014/main" id="{C68D9AA9-362C-9880-2B5E-AEC29FFB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998" y="2844588"/>
            <a:ext cx="519545" cy="519545"/>
          </a:xfrm>
          <a:prstGeom prst="rect">
            <a:avLst/>
          </a:prstGeom>
        </p:spPr>
      </p:pic>
      <p:pic>
        <p:nvPicPr>
          <p:cNvPr id="23" name="Grafik 22" descr="Marke folgen mit einfarbiger Füllung">
            <a:extLst>
              <a:ext uri="{FF2B5EF4-FFF2-40B4-BE49-F238E27FC236}">
                <a16:creationId xmlns:a16="http://schemas.microsoft.com/office/drawing/2014/main" id="{E5F9CEB3-D27D-F393-E6EE-D26C56B5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01" y="3666110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E62D221-B9F0-7E03-439D-6B20E3A0AB62}"/>
              </a:ext>
            </a:extLst>
          </p:cNvPr>
          <p:cNvSpPr txBox="1"/>
          <p:nvPr/>
        </p:nvSpPr>
        <p:spPr>
          <a:xfrm>
            <a:off x="1600533" y="2896248"/>
            <a:ext cx="66985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sozialwissenschaftlich/ in XAI-Forschung belegt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Sehr </a:t>
            </a:r>
            <a:r>
              <a:rPr lang="de-DE" dirty="0" err="1">
                <a:solidFill>
                  <a:schemeClr val="accent1"/>
                </a:solidFill>
              </a:rPr>
              <a:t>kundInnennah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accent1"/>
                </a:solidFill>
              </a:rPr>
              <a:t>direkte, an KundInnen angepasste Erklärung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Best-Case-Szenario: umsetzbare Änderungen </a:t>
            </a:r>
          </a:p>
        </p:txBody>
      </p:sp>
      <p:pic>
        <p:nvPicPr>
          <p:cNvPr id="25" name="Grafik 24" descr="Marke folgen mit einfarbiger Füllung">
            <a:extLst>
              <a:ext uri="{FF2B5EF4-FFF2-40B4-BE49-F238E27FC236}">
                <a16:creationId xmlns:a16="http://schemas.microsoft.com/office/drawing/2014/main" id="{CBEBEB54-3C2F-9DED-4291-DD8B2E664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04" y="4485424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712788" y="1726161"/>
            <a:ext cx="7718425" cy="33328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066089"/>
            <a:ext cx="6698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Generierung von kontrafaktischen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Model-agnostischer, </a:t>
            </a:r>
            <a:r>
              <a:rPr lang="de-DE" dirty="0" err="1">
                <a:solidFill>
                  <a:schemeClr val="accent1"/>
                </a:solidFill>
              </a:rPr>
              <a:t>gradientenfreier</a:t>
            </a:r>
            <a:r>
              <a:rPr lang="de-DE" dirty="0">
                <a:solidFill>
                  <a:schemeClr val="accent1"/>
                </a:solidFill>
              </a:rPr>
              <a:t> Ansatz bestehend aus verschiedenen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Erklärungselemente in Zielfunktionen abgedeckt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12138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266059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BEEC44A-B223-0F3D-C1C8-FCE2DAFBD4AA}"/>
              </a:ext>
            </a:extLst>
          </p:cNvPr>
          <p:cNvSpPr/>
          <p:nvPr/>
        </p:nvSpPr>
        <p:spPr>
          <a:xfrm>
            <a:off x="1189504" y="3199816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DC96212-6ADD-C682-7D32-E60812F66885}"/>
              </a:ext>
            </a:extLst>
          </p:cNvPr>
          <p:cNvSpPr/>
          <p:nvPr/>
        </p:nvSpPr>
        <p:spPr>
          <a:xfrm>
            <a:off x="1189504" y="400639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6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  <p:bldP spid="8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3C03D3E-800A-990C-B537-EABE71B60092}"/>
              </a:ext>
            </a:extLst>
          </p:cNvPr>
          <p:cNvSpPr/>
          <p:nvPr/>
        </p:nvSpPr>
        <p:spPr>
          <a:xfrm>
            <a:off x="-2427166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AA66EDF1-DE3D-BDEF-166D-DDC1E57CEF2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48353A3-9457-EF16-20A1-3BCAF6D5FBF0}"/>
              </a:ext>
            </a:extLst>
          </p:cNvPr>
          <p:cNvSpPr txBox="1"/>
          <p:nvPr/>
        </p:nvSpPr>
        <p:spPr>
          <a:xfrm>
            <a:off x="-200186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31" name="Grafik 30" descr="Marke folgen mit einfarbiger Füllung">
            <a:extLst>
              <a:ext uri="{FF2B5EF4-FFF2-40B4-BE49-F238E27FC236}">
                <a16:creationId xmlns:a16="http://schemas.microsoft.com/office/drawing/2014/main" id="{960D6FCE-4765-A239-05D5-9BAD5A2C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2466533"/>
            <a:ext cx="359636" cy="365760"/>
          </a:xfrm>
          <a:prstGeom prst="rect">
            <a:avLst/>
          </a:prstGeom>
        </p:spPr>
      </p:pic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6A97EE9C-30F7-B569-DA0C-28133BA3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16" y="3143092"/>
            <a:ext cx="359636" cy="36576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952E9F29-46DF-0134-310B-0C888BDD20D4}"/>
              </a:ext>
            </a:extLst>
          </p:cNvPr>
          <p:cNvSpPr txBox="1"/>
          <p:nvPr/>
        </p:nvSpPr>
        <p:spPr>
          <a:xfrm>
            <a:off x="1580585" y="2441676"/>
            <a:ext cx="669854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Multi-objective – </a:t>
            </a:r>
            <a:r>
              <a:rPr lang="en-US" sz="1800" dirty="0" err="1">
                <a:solidFill>
                  <a:schemeClr val="accent1"/>
                </a:solidFill>
              </a:rPr>
              <a:t>Optimierungsproblem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G</a:t>
            </a:r>
            <a:r>
              <a:rPr lang="en-US" sz="1800" dirty="0" err="1">
                <a:solidFill>
                  <a:schemeClr val="accent1"/>
                </a:solidFill>
              </a:rPr>
              <a:t>radientenfrei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</a:t>
            </a:r>
            <a:r>
              <a:rPr lang="en-US" sz="1800" dirty="0" err="1">
                <a:solidFill>
                  <a:schemeClr val="accent1"/>
                </a:solidFill>
              </a:rPr>
              <a:t>ontrafaktische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Erklärungen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estriktionensetzung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/>
          </a:p>
        </p:txBody>
      </p:sp>
      <p:pic>
        <p:nvPicPr>
          <p:cNvPr id="41" name="Grafik 40" descr="Marke folgen mit einfarbiger Füllung">
            <a:extLst>
              <a:ext uri="{FF2B5EF4-FFF2-40B4-BE49-F238E27FC236}">
                <a16:creationId xmlns:a16="http://schemas.microsoft.com/office/drawing/2014/main" id="{67435CED-DE5E-10CD-CDD6-5F339A21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3819651"/>
            <a:ext cx="359636" cy="365760"/>
          </a:xfrm>
          <a:prstGeom prst="rect">
            <a:avLst/>
          </a:prstGeom>
        </p:spPr>
      </p:pic>
      <p:pic>
        <p:nvPicPr>
          <p:cNvPr id="43" name="Grafik 42" descr="Marke folgen mit einfarbiger Füllung">
            <a:extLst>
              <a:ext uri="{FF2B5EF4-FFF2-40B4-BE49-F238E27FC236}">
                <a16:creationId xmlns:a16="http://schemas.microsoft.com/office/drawing/2014/main" id="{F11A4549-B2E7-763B-7315-7D0F6D31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4499541"/>
            <a:ext cx="359636" cy="365760"/>
          </a:xfrm>
          <a:prstGeom prst="rect">
            <a:avLst/>
          </a:prstGeom>
        </p:spPr>
      </p:pic>
      <p:pic>
        <p:nvPicPr>
          <p:cNvPr id="45" name="Grafik 44" descr="Marke folgen mit einfarbiger Füllung">
            <a:extLst>
              <a:ext uri="{FF2B5EF4-FFF2-40B4-BE49-F238E27FC236}">
                <a16:creationId xmlns:a16="http://schemas.microsoft.com/office/drawing/2014/main" id="{BB318F37-4926-2444-630B-C61ED9D7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007" y="5174997"/>
            <a:ext cx="359636" cy="365760"/>
          </a:xfrm>
          <a:prstGeom prst="rect">
            <a:avLst/>
          </a:prstGeom>
        </p:spPr>
      </p:pic>
      <p:pic>
        <p:nvPicPr>
          <p:cNvPr id="47" name="Grafik 46" descr="Marke folgen mit einfarbiger Füllung">
            <a:extLst>
              <a:ext uri="{FF2B5EF4-FFF2-40B4-BE49-F238E27FC236}">
                <a16:creationId xmlns:a16="http://schemas.microsoft.com/office/drawing/2014/main" id="{958AF71D-D737-75BA-2435-0E3AA60C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5851587"/>
            <a:ext cx="35963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040ACF4-557A-D9C4-F4F6-0A452E344FD2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BDAD7313-85CC-8F7E-8DAF-F889CCC274C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6645CF9-5138-D9F9-3F1A-60BF0993233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7043D3C5-82DA-60C0-8E70-6E34914C661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19" y="3949142"/>
            <a:ext cx="1288420" cy="966315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8" y="2696338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72" y="2696338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125" y="3949142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124" y="1571228"/>
            <a:ext cx="1288420" cy="966315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617" y="5043458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78" y="3949142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878" y="5043458"/>
            <a:ext cx="1288420" cy="966315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371" y="1571228"/>
            <a:ext cx="1288420" cy="96631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372" y="3949142"/>
            <a:ext cx="1288420" cy="966315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124" y="5043458"/>
            <a:ext cx="1288420" cy="966315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5371" y="5043458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4619" y="2696338"/>
            <a:ext cx="1288420" cy="966315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78" y="1571228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4618" y="1571228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3864" y="5044621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3864" y="1572391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864" y="3950305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864" y="2697501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0E6066-9FA3-529C-BD81-779262F0139F}"/>
              </a:ext>
            </a:extLst>
          </p:cNvPr>
          <p:cNvSpPr txBox="1"/>
          <p:nvPr/>
        </p:nvSpPr>
        <p:spPr>
          <a:xfrm>
            <a:off x="-211504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79A511-2362-88C8-797F-AD81D6E8E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86125" y="2696338"/>
            <a:ext cx="1288420" cy="9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1132C18-076D-153F-D5AD-BE51E3E65328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7D4A974B-A191-0445-0820-B4B409D2205C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201B6-9674-2A28-8FC9-FEE3DDFB154D}"/>
              </a:ext>
            </a:extLst>
          </p:cNvPr>
          <p:cNvSpPr txBox="1"/>
          <p:nvPr/>
        </p:nvSpPr>
        <p:spPr>
          <a:xfrm>
            <a:off x="-2382778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FE9AC94-EFC6-8F39-B6F3-5543E9E2135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E4A02FA0-C9F1-B9F9-10D6-1578117B3B3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30" y="1977278"/>
            <a:ext cx="6056870" cy="14517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63595D-872F-BC50-0828-DB54D6FAC4AE}"/>
              </a:ext>
            </a:extLst>
          </p:cNvPr>
          <p:cNvSpPr txBox="1"/>
          <p:nvPr/>
        </p:nvSpPr>
        <p:spPr>
          <a:xfrm>
            <a:off x="-1938059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8" name="Multiplikationszeichen 30">
            <a:extLst>
              <a:ext uri="{FF2B5EF4-FFF2-40B4-BE49-F238E27FC236}">
                <a16:creationId xmlns:a16="http://schemas.microsoft.com/office/drawing/2014/main" id="{CAFA0CB1-6135-68CF-C97F-AB61A54DF200}"/>
              </a:ext>
            </a:extLst>
          </p:cNvPr>
          <p:cNvSpPr/>
          <p:nvPr/>
        </p:nvSpPr>
        <p:spPr>
          <a:xfrm>
            <a:off x="4029153" y="1977220"/>
            <a:ext cx="1753755" cy="166093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Multiplikationszeichen 30">
            <a:extLst>
              <a:ext uri="{FF2B5EF4-FFF2-40B4-BE49-F238E27FC236}">
                <a16:creationId xmlns:a16="http://schemas.microsoft.com/office/drawing/2014/main" id="{86E6871C-76C5-4475-B075-3B9420FAC0F0}"/>
              </a:ext>
            </a:extLst>
          </p:cNvPr>
          <p:cNvSpPr/>
          <p:nvPr/>
        </p:nvSpPr>
        <p:spPr>
          <a:xfrm>
            <a:off x="7692773" y="2458374"/>
            <a:ext cx="770327" cy="729555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A650003-1253-623E-9A81-1C6F482C9A8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AF3A78FB-BA9E-406D-CED8-E33B8ED20C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52"/>
          <a:stretch/>
        </p:blipFill>
        <p:spPr>
          <a:xfrm>
            <a:off x="2345369" y="2521782"/>
            <a:ext cx="6048219" cy="219880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382563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2382778" y="89494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9" name="Multiplikationszeichen 30">
            <a:extLst>
              <a:ext uri="{FF2B5EF4-FFF2-40B4-BE49-F238E27FC236}">
                <a16:creationId xmlns:a16="http://schemas.microsoft.com/office/drawing/2014/main" id="{FF6C2B3D-B697-9A7A-0D4A-B506E214851C}"/>
              </a:ext>
            </a:extLst>
          </p:cNvPr>
          <p:cNvSpPr/>
          <p:nvPr/>
        </p:nvSpPr>
        <p:spPr>
          <a:xfrm>
            <a:off x="4794456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Multiplikationszeichen 30">
            <a:extLst>
              <a:ext uri="{FF2B5EF4-FFF2-40B4-BE49-F238E27FC236}">
                <a16:creationId xmlns:a16="http://schemas.microsoft.com/office/drawing/2014/main" id="{FB16E907-6C3F-70D1-40C1-56876349F2FD}"/>
              </a:ext>
            </a:extLst>
          </p:cNvPr>
          <p:cNvSpPr/>
          <p:nvPr/>
        </p:nvSpPr>
        <p:spPr>
          <a:xfrm>
            <a:off x="3611998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30">
            <a:extLst>
              <a:ext uri="{FF2B5EF4-FFF2-40B4-BE49-F238E27FC236}">
                <a16:creationId xmlns:a16="http://schemas.microsoft.com/office/drawing/2014/main" id="{D1E6E79F-2F1D-E463-CAA6-F69952904C4C}"/>
              </a:ext>
            </a:extLst>
          </p:cNvPr>
          <p:cNvSpPr/>
          <p:nvPr/>
        </p:nvSpPr>
        <p:spPr>
          <a:xfrm>
            <a:off x="7231393" y="2215562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42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B88B976-4D55-44F7-66AB-9EF9CF557719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B9E9A2FE-71E5-7699-AE8F-7A1ACA3F677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1A8BB-DCBF-852F-4184-39722DD4DF47}"/>
              </a:ext>
            </a:extLst>
          </p:cNvPr>
          <p:cNvGrpSpPr/>
          <p:nvPr/>
        </p:nvGrpSpPr>
        <p:grpSpPr>
          <a:xfrm>
            <a:off x="2345369" y="2005687"/>
            <a:ext cx="6506977" cy="3057997"/>
            <a:chOff x="2525073" y="2005687"/>
            <a:chExt cx="6506977" cy="3057997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52381C4-61DE-7C0C-257E-84FCD36E8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999"/>
            <a:stretch/>
          </p:blipFill>
          <p:spPr>
            <a:xfrm>
              <a:off x="8099176" y="2005687"/>
              <a:ext cx="932874" cy="305799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A290A15-9533-7CAB-16FA-5A877EF05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306"/>
            <a:stretch/>
          </p:blipFill>
          <p:spPr>
            <a:xfrm>
              <a:off x="2525073" y="2005687"/>
              <a:ext cx="5211087" cy="305799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C57CA90-FA89-B687-881A-B2CD270C7B3C}"/>
                </a:ext>
              </a:extLst>
            </p:cNvPr>
            <p:cNvSpPr txBox="1"/>
            <p:nvPr/>
          </p:nvSpPr>
          <p:spPr>
            <a:xfrm>
              <a:off x="7696653" y="318098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785EE-FD1A-11CF-FCB2-C08EB2CF5926}"/>
              </a:ext>
            </a:extLst>
          </p:cNvPr>
          <p:cNvSpPr txBox="1"/>
          <p:nvPr/>
        </p:nvSpPr>
        <p:spPr>
          <a:xfrm>
            <a:off x="-207619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10" name="Multiplikationszeichen 30">
            <a:extLst>
              <a:ext uri="{FF2B5EF4-FFF2-40B4-BE49-F238E27FC236}">
                <a16:creationId xmlns:a16="http://schemas.microsoft.com/office/drawing/2014/main" id="{9FD498DE-08EC-65FF-1A47-3B488536B1B5}"/>
              </a:ext>
            </a:extLst>
          </p:cNvPr>
          <p:cNvSpPr/>
          <p:nvPr/>
        </p:nvSpPr>
        <p:spPr>
          <a:xfrm>
            <a:off x="2114853" y="1666920"/>
            <a:ext cx="3977295" cy="3766786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92F5C42A-4682-7215-64EC-01FDA7573984}"/>
              </a:ext>
            </a:extLst>
          </p:cNvPr>
          <p:cNvSpPr txBox="1"/>
          <p:nvPr/>
        </p:nvSpPr>
        <p:spPr>
          <a:xfrm>
            <a:off x="5755475" y="1844735"/>
            <a:ext cx="3255359" cy="3416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120394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BBA890-C023-ED3E-8DF9-B090A9F6EF60}"/>
              </a:ext>
            </a:extLst>
          </p:cNvPr>
          <p:cNvSpPr txBox="1"/>
          <p:nvPr/>
        </p:nvSpPr>
        <p:spPr>
          <a:xfrm>
            <a:off x="-5909439" y="-183048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Fancy klingende Gliederung –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Theorie überhaupt notwendig?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4732FD-065B-8C13-096F-790952A2BA31}"/>
              </a:ext>
            </a:extLst>
          </p:cNvPr>
          <p:cNvSpPr txBox="1"/>
          <p:nvPr/>
        </p:nvSpPr>
        <p:spPr>
          <a:xfrm>
            <a:off x="-2539835" y="0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2DD6EB8-A8E7-0333-8A66-4A2D3A681BCE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5358C3D6-2D03-9DCB-296D-57339DD8CB1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2D90C-3A04-C30E-C958-434CF653D40D}"/>
              </a:ext>
            </a:extLst>
          </p:cNvPr>
          <p:cNvSpPr txBox="1"/>
          <p:nvPr/>
        </p:nvSpPr>
        <p:spPr>
          <a:xfrm>
            <a:off x="-2200976" y="89494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A708A2B-7EDF-CB20-6405-845D67E5D40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L-Form 16">
            <a:extLst>
              <a:ext uri="{FF2B5EF4-FFF2-40B4-BE49-F238E27FC236}">
                <a16:creationId xmlns:a16="http://schemas.microsoft.com/office/drawing/2014/main" id="{3B577203-71E9-8E36-6659-311A611D770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4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68934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D167B2-7A79-C77F-FB14-2B597879C663}"/>
              </a:ext>
            </a:extLst>
          </p:cNvPr>
          <p:cNvSpPr txBox="1"/>
          <p:nvPr/>
        </p:nvSpPr>
        <p:spPr>
          <a:xfrm>
            <a:off x="-2200976" y="92158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888EC65-BD06-D0B9-EBAF-EB8729E1968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47A7E55-3139-ABC1-1FF7-B9156CBE2E5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8421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8421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84213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9D89A6-C007-3A12-A36F-B1AB5E06C17B}"/>
              </a:ext>
            </a:extLst>
          </p:cNvPr>
          <p:cNvSpPr txBox="1"/>
          <p:nvPr/>
        </p:nvSpPr>
        <p:spPr>
          <a:xfrm>
            <a:off x="-2102604" y="104310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69A8BD0-C709-51F9-BA52-5BBD220EAEF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L-Form 13">
            <a:extLst>
              <a:ext uri="{FF2B5EF4-FFF2-40B4-BE49-F238E27FC236}">
                <a16:creationId xmlns:a16="http://schemas.microsoft.com/office/drawing/2014/main" id="{82FD2FB7-5C71-BC65-57ED-4D2952E49CE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20048" y="2508534"/>
            <a:ext cx="2103904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KundInnen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30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17 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13 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B356D47-44DF-4112-0A40-E6670E67F55E}"/>
              </a:ext>
            </a:extLst>
          </p:cNvPr>
          <p:cNvSpPr/>
          <p:nvPr/>
        </p:nvSpPr>
        <p:spPr>
          <a:xfrm>
            <a:off x="606005" y="2228248"/>
            <a:ext cx="1944668" cy="9220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vollständig, valide, konsistent 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401538-9210-A15D-8CD3-6E86BB5AD153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2667262" y="780711"/>
            <a:ext cx="358615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0E7A7688-2C4F-64C1-3B9D-E7AF52552EC6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2554168" y="2174484"/>
            <a:ext cx="584802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07C9B9A-9F7C-529D-0EC4-30C62A99E5A4}"/>
              </a:ext>
            </a:extLst>
          </p:cNvPr>
          <p:cNvSpPr txBox="1"/>
          <p:nvPr/>
        </p:nvSpPr>
        <p:spPr>
          <a:xfrm>
            <a:off x="-2068696" y="91270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E4BB92A-267C-8CC7-28FE-EB412589D7A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77AB775B-ED0A-74AF-2A1F-4FBEB7555CB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31B9FB-948A-1236-8DA4-DFCFBE21CBD5}"/>
              </a:ext>
            </a:extLst>
          </p:cNvPr>
          <p:cNvSpPr txBox="1"/>
          <p:nvPr/>
        </p:nvSpPr>
        <p:spPr>
          <a:xfrm>
            <a:off x="-2050441" y="90382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032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E45527F-28B3-A375-CE45-0154EBC12BE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54FC4056-07DD-6647-AA88-9BA6D977D72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202747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602613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28" y="2443339"/>
            <a:ext cx="2190373" cy="11181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52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39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733091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056914" y="4000688"/>
            <a:ext cx="572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661281" y="2528760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56865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345391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738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1" y="2435654"/>
            <a:ext cx="2147754" cy="1125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908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570558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CA2C20-F54F-FF58-B220-D0CB744A9626}"/>
              </a:ext>
            </a:extLst>
          </p:cNvPr>
          <p:cNvSpPr txBox="1"/>
          <p:nvPr/>
        </p:nvSpPr>
        <p:spPr>
          <a:xfrm>
            <a:off x="-193805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8" grpId="0" animBg="1"/>
      <p:bldP spid="41" grpId="0" animBg="1"/>
      <p:bldP spid="4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BAF3867-4E4A-3561-D8D2-A9D157CFF4E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A35EEFA1-D4C0-7888-D418-ABB6C97C888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C292A0A-8906-CEEB-1884-E3B97B56A46D}"/>
              </a:ext>
            </a:extLst>
          </p:cNvPr>
          <p:cNvSpPr txBox="1"/>
          <p:nvPr/>
        </p:nvSpPr>
        <p:spPr>
          <a:xfrm>
            <a:off x="-3310248" y="25838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2" y="1764892"/>
            <a:ext cx="7479036" cy="42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E50E364-74F9-804D-06ED-0DE7B83BB9B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5F1A011F-E7B7-CC84-5E8C-E5BD84687A05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8" y="2360261"/>
            <a:ext cx="771842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837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291734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836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291734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21CFF0-BFF0-8C24-8AAF-1F0EE8319F90}"/>
              </a:ext>
            </a:extLst>
          </p:cNvPr>
          <p:cNvSpPr txBox="1"/>
          <p:nvPr/>
        </p:nvSpPr>
        <p:spPr>
          <a:xfrm>
            <a:off x="-30544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30775D-B138-C758-A5D3-7E1F8F7528CD}"/>
              </a:ext>
            </a:extLst>
          </p:cNvPr>
          <p:cNvSpPr txBox="1"/>
          <p:nvPr/>
        </p:nvSpPr>
        <p:spPr>
          <a:xfrm>
            <a:off x="-2382778" y="77388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5700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712788" y="2011912"/>
            <a:ext cx="7718425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: abgerundete Ecken 19">
            <a:extLst>
              <a:ext uri="{FF2B5EF4-FFF2-40B4-BE49-F238E27FC236}">
                <a16:creationId xmlns:a16="http://schemas.microsoft.com/office/drawing/2014/main" id="{98580560-1C3D-1D3A-3B40-FA2DDA19C263}"/>
              </a:ext>
            </a:extLst>
          </p:cNvPr>
          <p:cNvSpPr/>
          <p:nvPr/>
        </p:nvSpPr>
        <p:spPr>
          <a:xfrm>
            <a:off x="2131130" y="2948736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CA127F16-F988-E239-F8C2-F55EAC3C8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5" y="4428018"/>
            <a:ext cx="919840" cy="1481893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009E2472-687C-67A5-E4AA-FF101D50B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25" y="3469216"/>
            <a:ext cx="1266411" cy="864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4769EF8-5E26-9831-C56F-222141EBA2A3}"/>
              </a:ext>
            </a:extLst>
          </p:cNvPr>
          <p:cNvSpPr txBox="1"/>
          <p:nvPr/>
        </p:nvSpPr>
        <p:spPr>
          <a:xfrm>
            <a:off x="2844492" y="3583483"/>
            <a:ext cx="1210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</a:rPr>
              <a:t>Prognose:</a:t>
            </a:r>
            <a:r>
              <a:rPr lang="de-DE" sz="1050" b="1" dirty="0"/>
              <a:t> </a:t>
            </a:r>
          </a:p>
          <a:p>
            <a:pPr algn="ctr"/>
            <a:r>
              <a:rPr lang="de-DE" sz="1050" b="1" dirty="0">
                <a:solidFill>
                  <a:srgbClr val="FFC000"/>
                </a:solidFill>
              </a:rPr>
              <a:t>Standard</a:t>
            </a:r>
          </a:p>
        </p:txBody>
      </p:sp>
      <p:pic>
        <p:nvPicPr>
          <p:cNvPr id="9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E5281CAA-5971-AA31-1356-C8281C91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063" y="3010166"/>
            <a:ext cx="2719169" cy="1561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feld 14">
            <a:extLst>
              <a:ext uri="{FF2B5EF4-FFF2-40B4-BE49-F238E27FC236}">
                <a16:creationId xmlns:a16="http://schemas.microsoft.com/office/drawing/2014/main" id="{2E92264E-2F54-587D-5CCA-6D81B2EF567E}"/>
              </a:ext>
            </a:extLst>
          </p:cNvPr>
          <p:cNvSpPr txBox="1"/>
          <p:nvPr/>
        </p:nvSpPr>
        <p:spPr>
          <a:xfrm>
            <a:off x="4135755" y="3186214"/>
            <a:ext cx="245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  <a:r>
              <a:rPr lang="de-DE" sz="1200" b="1" dirty="0">
                <a:solidFill>
                  <a:schemeClr val="accent1"/>
                </a:solidFill>
              </a:rPr>
              <a:t> hat die zweithöchste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Zuordnungswahrscheinlichkeit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1200" b="1" dirty="0">
                <a:solidFill>
                  <a:schemeClr val="accent1"/>
                </a:solidFill>
              </a:rPr>
              <a:t> Zielklasse!</a:t>
            </a:r>
          </a:p>
        </p:txBody>
      </p:sp>
      <p:cxnSp>
        <p:nvCxnSpPr>
          <p:cNvPr id="13" name="Gerade Verbindung mit Pfeil 18">
            <a:extLst>
              <a:ext uri="{FF2B5EF4-FFF2-40B4-BE49-F238E27FC236}">
                <a16:creationId xmlns:a16="http://schemas.microsoft.com/office/drawing/2014/main" id="{90629E5B-448D-3CD8-BC96-98C70444CD7C}"/>
              </a:ext>
            </a:extLst>
          </p:cNvPr>
          <p:cNvCxnSpPr>
            <a:cxnSpLocks/>
          </p:cNvCxnSpPr>
          <p:nvPr/>
        </p:nvCxnSpPr>
        <p:spPr>
          <a:xfrm>
            <a:off x="3290076" y="5174213"/>
            <a:ext cx="3967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7DB48A35-45BF-D69F-2F01-8E76FA7EE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44" y="4502165"/>
            <a:ext cx="1229269" cy="1217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Multiplikationszeichen 20">
            <a:extLst>
              <a:ext uri="{FF2B5EF4-FFF2-40B4-BE49-F238E27FC236}">
                <a16:creationId xmlns:a16="http://schemas.microsoft.com/office/drawing/2014/main" id="{B377375E-8898-7548-A6D1-1398F2D22BC0}"/>
              </a:ext>
            </a:extLst>
          </p:cNvPr>
          <p:cNvSpPr/>
          <p:nvPr/>
        </p:nvSpPr>
        <p:spPr>
          <a:xfrm>
            <a:off x="6197002" y="3577305"/>
            <a:ext cx="542116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6" name="Grafik 5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2630390-DE99-25CD-25A1-BE52BF946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3566" y="5036995"/>
            <a:ext cx="1906666" cy="1217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Textfeld 54">
            <a:extLst>
              <a:ext uri="{FF2B5EF4-FFF2-40B4-BE49-F238E27FC236}">
                <a16:creationId xmlns:a16="http://schemas.microsoft.com/office/drawing/2014/main" id="{826D6810-A2EB-D8B6-5100-16A6780DC05D}"/>
              </a:ext>
            </a:extLst>
          </p:cNvPr>
          <p:cNvSpPr txBox="1"/>
          <p:nvPr/>
        </p:nvSpPr>
        <p:spPr>
          <a:xfrm>
            <a:off x="5019141" y="5527027"/>
            <a:ext cx="20251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FFC000"/>
                </a:solidFill>
              </a:rPr>
              <a:t>Standard</a:t>
            </a:r>
            <a:r>
              <a:rPr lang="de-DE" sz="1050" b="1" dirty="0">
                <a:solidFill>
                  <a:srgbClr val="C00000"/>
                </a:solidFill>
              </a:rPr>
              <a:t>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endParaRPr lang="de-DE" sz="1050" b="1" dirty="0">
              <a:sym typeface="Wingdings" panose="05000000000000000000" pitchFamily="2" charset="2"/>
            </a:endParaRPr>
          </a:p>
          <a:p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Poor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</a:p>
          <a:p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  <a:endParaRPr lang="de-DE" sz="1050" b="1" dirty="0">
              <a:solidFill>
                <a:srgbClr val="FFC000"/>
              </a:solidFill>
            </a:endParaRPr>
          </a:p>
        </p:txBody>
      </p:sp>
      <p:sp>
        <p:nvSpPr>
          <p:cNvPr id="18" name="Textfeld 9">
            <a:extLst>
              <a:ext uri="{FF2B5EF4-FFF2-40B4-BE49-F238E27FC236}">
                <a16:creationId xmlns:a16="http://schemas.microsoft.com/office/drawing/2014/main" id="{732B46DE-F218-17B4-BBA9-E3790252596E}"/>
              </a:ext>
            </a:extLst>
          </p:cNvPr>
          <p:cNvSpPr txBox="1"/>
          <p:nvPr/>
        </p:nvSpPr>
        <p:spPr>
          <a:xfrm>
            <a:off x="3992152" y="4976853"/>
            <a:ext cx="137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9" name="Grafik 12" descr="Häkchen mit einfarbiger Füllung">
            <a:extLst>
              <a:ext uri="{FF2B5EF4-FFF2-40B4-BE49-F238E27FC236}">
                <a16:creationId xmlns:a16="http://schemas.microsoft.com/office/drawing/2014/main" id="{F129556A-22E1-AC84-3D87-C6E124C3F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003" y="5832345"/>
            <a:ext cx="563837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 animBg="1"/>
      <p:bldP spid="3" grpId="0" animBg="1"/>
      <p:bldP spid="8" grpId="0"/>
      <p:bldP spid="10" grpId="0"/>
      <p:bldP spid="15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712788" y="2011912"/>
            <a:ext cx="7718425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200976" y="70763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131130" y="2009406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5" y="3488688"/>
            <a:ext cx="919840" cy="1481893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25" y="2529886"/>
            <a:ext cx="1266411" cy="864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2844492" y="2644153"/>
            <a:ext cx="1210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</a:rPr>
              <a:t>Prognose:</a:t>
            </a:r>
            <a:r>
              <a:rPr lang="de-DE" sz="1050" b="1" dirty="0"/>
              <a:t> </a:t>
            </a:r>
          </a:p>
          <a:p>
            <a:pPr algn="ctr"/>
            <a:r>
              <a:rPr lang="de-DE" sz="1050" b="1" dirty="0">
                <a:solidFill>
                  <a:srgbClr val="FFC000"/>
                </a:solidFill>
              </a:rPr>
              <a:t>Standard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063" y="2070836"/>
            <a:ext cx="2719169" cy="1561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4135755" y="2246884"/>
            <a:ext cx="245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  <a:r>
              <a:rPr lang="de-DE" sz="1200" b="1" dirty="0">
                <a:solidFill>
                  <a:schemeClr val="accent1"/>
                </a:solidFill>
              </a:rPr>
              <a:t> hat die zweithöchste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Zuordnungswahrscheinlichkeit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1200" b="1" dirty="0">
                <a:solidFill>
                  <a:schemeClr val="accent1"/>
                </a:solidFill>
              </a:rPr>
              <a:t> Zielklasse!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>
            <a:cxnSpLocks/>
          </p:cNvCxnSpPr>
          <p:nvPr/>
        </p:nvCxnSpPr>
        <p:spPr>
          <a:xfrm>
            <a:off x="3290076" y="4234883"/>
            <a:ext cx="3967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44" y="3562835"/>
            <a:ext cx="1229269" cy="1217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6197002" y="2637975"/>
            <a:ext cx="542116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3" name="Grafik 5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63607D9-DA5F-E407-2B68-22F2D04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3566" y="4097665"/>
            <a:ext cx="1906666" cy="1217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66804541-73DF-A1E7-18D9-9505B527417E}"/>
              </a:ext>
            </a:extLst>
          </p:cNvPr>
          <p:cNvSpPr txBox="1"/>
          <p:nvPr/>
        </p:nvSpPr>
        <p:spPr>
          <a:xfrm>
            <a:off x="5019141" y="4587697"/>
            <a:ext cx="20251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FFC000"/>
                </a:solidFill>
              </a:rPr>
              <a:t>Standard</a:t>
            </a:r>
            <a:r>
              <a:rPr lang="de-DE" sz="1050" b="1" dirty="0">
                <a:solidFill>
                  <a:srgbClr val="C00000"/>
                </a:solidFill>
              </a:rPr>
              <a:t>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endParaRPr lang="de-DE" sz="1050" b="1" dirty="0">
              <a:sym typeface="Wingdings" panose="05000000000000000000" pitchFamily="2" charset="2"/>
            </a:endParaRPr>
          </a:p>
          <a:p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Poor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</a:p>
          <a:p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  <a:endParaRPr lang="de-DE" sz="105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3992152" y="4037523"/>
            <a:ext cx="137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3" name="Grafik 12" descr="Häkchen mit einfarbiger Füllung">
            <a:extLst>
              <a:ext uri="{FF2B5EF4-FFF2-40B4-BE49-F238E27FC236}">
                <a16:creationId xmlns:a16="http://schemas.microsoft.com/office/drawing/2014/main" id="{97E6CDE7-C143-9E6E-9C30-607F0FEB7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003" y="4893015"/>
            <a:ext cx="563837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 animBg="1"/>
      <p:bldP spid="55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712788" y="2011912"/>
            <a:ext cx="7718425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96E3B63-48D9-7147-EF1B-69CFC373DF48}"/>
              </a:ext>
            </a:extLst>
          </p:cNvPr>
          <p:cNvSpPr/>
          <p:nvPr/>
        </p:nvSpPr>
        <p:spPr>
          <a:xfrm>
            <a:off x="1174305" y="294634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AF5D228D-C02F-FDFB-A736-A5CF100727F0}"/>
              </a:ext>
            </a:extLst>
          </p:cNvPr>
          <p:cNvSpPr/>
          <p:nvPr/>
        </p:nvSpPr>
        <p:spPr>
          <a:xfrm>
            <a:off x="1167584" y="402080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72EC22A-1FBB-3C3F-25D6-77F72B46C64D}"/>
              </a:ext>
            </a:extLst>
          </p:cNvPr>
          <p:cNvSpPr/>
          <p:nvPr/>
        </p:nvSpPr>
        <p:spPr>
          <a:xfrm>
            <a:off x="1174305" y="348615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68">
            <a:extLst>
              <a:ext uri="{FF2B5EF4-FFF2-40B4-BE49-F238E27FC236}">
                <a16:creationId xmlns:a16="http://schemas.microsoft.com/office/drawing/2014/main" id="{4852E5D6-7946-83F8-FBC1-45A8841E9CDA}"/>
              </a:ext>
            </a:extLst>
          </p:cNvPr>
          <p:cNvSpPr txBox="1"/>
          <p:nvPr/>
        </p:nvSpPr>
        <p:spPr>
          <a:xfrm>
            <a:off x="1546680" y="2351839"/>
            <a:ext cx="669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</p:txBody>
      </p:sp>
      <p:sp>
        <p:nvSpPr>
          <p:cNvPr id="15" name="Textfeld 68">
            <a:extLst>
              <a:ext uri="{FF2B5EF4-FFF2-40B4-BE49-F238E27FC236}">
                <a16:creationId xmlns:a16="http://schemas.microsoft.com/office/drawing/2014/main" id="{5A371A16-194C-5613-213C-2AECC17CDF81}"/>
              </a:ext>
            </a:extLst>
          </p:cNvPr>
          <p:cNvSpPr txBox="1"/>
          <p:nvPr/>
        </p:nvSpPr>
        <p:spPr>
          <a:xfrm>
            <a:off x="1553401" y="2903804"/>
            <a:ext cx="669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</p:txBody>
      </p:sp>
      <p:sp>
        <p:nvSpPr>
          <p:cNvPr id="16" name="Textfeld 68">
            <a:extLst>
              <a:ext uri="{FF2B5EF4-FFF2-40B4-BE49-F238E27FC236}">
                <a16:creationId xmlns:a16="http://schemas.microsoft.com/office/drawing/2014/main" id="{4C434722-CF2E-FC99-505A-4DDA1E76543B}"/>
              </a:ext>
            </a:extLst>
          </p:cNvPr>
          <p:cNvSpPr txBox="1"/>
          <p:nvPr/>
        </p:nvSpPr>
        <p:spPr>
          <a:xfrm>
            <a:off x="1553401" y="3452669"/>
            <a:ext cx="669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</p:txBody>
      </p:sp>
      <p:sp>
        <p:nvSpPr>
          <p:cNvPr id="17" name="Textfeld 68">
            <a:extLst>
              <a:ext uri="{FF2B5EF4-FFF2-40B4-BE49-F238E27FC236}">
                <a16:creationId xmlns:a16="http://schemas.microsoft.com/office/drawing/2014/main" id="{D2029F40-A5AA-6584-DE90-38FE89219E37}"/>
              </a:ext>
            </a:extLst>
          </p:cNvPr>
          <p:cNvSpPr txBox="1"/>
          <p:nvPr/>
        </p:nvSpPr>
        <p:spPr>
          <a:xfrm>
            <a:off x="1553401" y="3985327"/>
            <a:ext cx="669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2D65C0A-8FF2-0B0B-4CC6-DC511D52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-4075" r="44779" b="-5402"/>
          <a:stretch/>
        </p:blipFill>
        <p:spPr>
          <a:xfrm>
            <a:off x="1306954" y="1919921"/>
            <a:ext cx="7124259" cy="675770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006" y="2004746"/>
            <a:ext cx="556997" cy="556997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C8F09DF8-D43D-473A-2D91-EE483DFE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006" y="3579506"/>
            <a:ext cx="556997" cy="5569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5D841E9-A8BD-C00A-50E1-57EF3C34D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73120" b="1480"/>
          <a:stretch/>
        </p:blipFill>
        <p:spPr>
          <a:xfrm>
            <a:off x="1306954" y="3493796"/>
            <a:ext cx="3498726" cy="65317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EA00598-75A4-09D4-B269-0B59D58DB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207"/>
          <a:stretch/>
        </p:blipFill>
        <p:spPr>
          <a:xfrm>
            <a:off x="5590739" y="3493794"/>
            <a:ext cx="2840474" cy="653179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64D5BD1-D017-F3A6-07F0-F033F8A2D470}"/>
              </a:ext>
            </a:extLst>
          </p:cNvPr>
          <p:cNvSpPr txBox="1"/>
          <p:nvPr/>
        </p:nvSpPr>
        <p:spPr>
          <a:xfrm>
            <a:off x="4893409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A9C9868-3873-54C6-2995-6588FA471652}"/>
              </a:ext>
            </a:extLst>
          </p:cNvPr>
          <p:cNvSpPr/>
          <p:nvPr/>
        </p:nvSpPr>
        <p:spPr>
          <a:xfrm>
            <a:off x="7086600" y="3483324"/>
            <a:ext cx="1344614" cy="6531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92D0993-CFB2-98A0-285C-153654196581}"/>
              </a:ext>
            </a:extLst>
          </p:cNvPr>
          <p:cNvSpPr/>
          <p:nvPr/>
        </p:nvSpPr>
        <p:spPr>
          <a:xfrm>
            <a:off x="6121399" y="1919035"/>
            <a:ext cx="1305561" cy="65229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7F9AE29-1E97-E0AD-09BD-F02CD44E557E}"/>
              </a:ext>
            </a:extLst>
          </p:cNvPr>
          <p:cNvSpPr txBox="1"/>
          <p:nvPr/>
        </p:nvSpPr>
        <p:spPr>
          <a:xfrm>
            <a:off x="1306954" y="2664497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Standard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226A130-EFAA-79CA-D143-04AADD325BFF}"/>
              </a:ext>
            </a:extLst>
          </p:cNvPr>
          <p:cNvSpPr txBox="1"/>
          <p:nvPr/>
        </p:nvSpPr>
        <p:spPr>
          <a:xfrm>
            <a:off x="1306954" y="4351489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Poor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>
                <a:solidFill>
                  <a:srgbClr val="FFC000"/>
                </a:solidFill>
              </a:rPr>
              <a:t> 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86F9A3-357F-7336-C556-D7798D71C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36"/>
          <a:stretch/>
        </p:blipFill>
        <p:spPr>
          <a:xfrm>
            <a:off x="1485896" y="1831860"/>
            <a:ext cx="6383566" cy="2842272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11D1FAF-ACE6-4419-1A89-6D347D7F7FDA}"/>
              </a:ext>
            </a:extLst>
          </p:cNvPr>
          <p:cNvSpPr/>
          <p:nvPr/>
        </p:nvSpPr>
        <p:spPr>
          <a:xfrm>
            <a:off x="4936035" y="3582654"/>
            <a:ext cx="3960751" cy="3035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27CBE9-9824-4788-41E3-AB705C2ECECC}"/>
              </a:ext>
            </a:extLst>
          </p:cNvPr>
          <p:cNvSpPr txBox="1"/>
          <p:nvPr/>
        </p:nvSpPr>
        <p:spPr>
          <a:xfrm flipH="1">
            <a:off x="5156099" y="3905523"/>
            <a:ext cx="655060" cy="381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pic>
        <p:nvPicPr>
          <p:cNvPr id="13" name="Grafik 1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F02085A-5D50-7D9A-D2F9-3F701C6B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362" y="3708135"/>
            <a:ext cx="2225613" cy="1466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4" name="Grafik 1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FC175690-07CC-5C4B-B471-FA090FA6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498" y="4806463"/>
            <a:ext cx="1216295" cy="1204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B3FF964-1393-3C8F-1821-D8C64F372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619" y="5747061"/>
            <a:ext cx="714771" cy="677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Smiley 16">
            <a:extLst>
              <a:ext uri="{FF2B5EF4-FFF2-40B4-BE49-F238E27FC236}">
                <a16:creationId xmlns:a16="http://schemas.microsoft.com/office/drawing/2014/main" id="{CFDD974F-8AA4-B7A3-8088-09983A8D85CF}"/>
              </a:ext>
            </a:extLst>
          </p:cNvPr>
          <p:cNvSpPr/>
          <p:nvPr/>
        </p:nvSpPr>
        <p:spPr>
          <a:xfrm>
            <a:off x="8164513" y="5749836"/>
            <a:ext cx="380852" cy="372103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6DB03893-7283-BCB3-0796-9378C2E29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127" y="5626347"/>
            <a:ext cx="512124" cy="870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3B8DC23-6551-9661-4765-E1F7E92183BA}"/>
              </a:ext>
            </a:extLst>
          </p:cNvPr>
          <p:cNvSpPr txBox="1"/>
          <p:nvPr/>
        </p:nvSpPr>
        <p:spPr>
          <a:xfrm>
            <a:off x="6357429" y="3803615"/>
            <a:ext cx="1761193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das und das und das und das und das und das ……und das, dann: </a:t>
            </a:r>
            <a:r>
              <a:rPr lang="de-DE" sz="1200" b="1" dirty="0" err="1">
                <a:latin typeface="+mj-lt"/>
              </a:rPr>
              <a:t>Good</a:t>
            </a:r>
            <a:endParaRPr lang="de-DE" sz="1200" b="1" dirty="0">
              <a:latin typeface="+mj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44ACED-B143-3A89-989D-659A46566857}"/>
              </a:ext>
            </a:extLst>
          </p:cNvPr>
          <p:cNvSpPr txBox="1"/>
          <p:nvPr/>
        </p:nvSpPr>
        <p:spPr>
          <a:xfrm>
            <a:off x="5303908" y="5277606"/>
            <a:ext cx="1153519" cy="22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4" name="Grafik 24" descr="Benutzer mit einfarbiger Füllung">
            <a:extLst>
              <a:ext uri="{FF2B5EF4-FFF2-40B4-BE49-F238E27FC236}">
                <a16:creationId xmlns:a16="http://schemas.microsoft.com/office/drawing/2014/main" id="{54590087-15BE-1F6F-D390-3DAD31123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006" y="2004746"/>
            <a:ext cx="556997" cy="556997"/>
          </a:xfrm>
          <a:prstGeom prst="rect">
            <a:avLst/>
          </a:prstGeom>
        </p:spPr>
      </p:pic>
      <p:pic>
        <p:nvPicPr>
          <p:cNvPr id="15" name="Grafik 14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4E0DC542-06E0-38D7-FA75-2614C4CE5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84145" y="5093558"/>
            <a:ext cx="1522485" cy="10268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EBFA0ED-C08C-57B4-D4C8-0FBAF2F571F2}"/>
              </a:ext>
            </a:extLst>
          </p:cNvPr>
          <p:cNvSpPr txBox="1"/>
          <p:nvPr/>
        </p:nvSpPr>
        <p:spPr>
          <a:xfrm>
            <a:off x="6837463" y="5141171"/>
            <a:ext cx="1082388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Das ist keine große Hilfe!</a:t>
            </a:r>
          </a:p>
        </p:txBody>
      </p:sp>
    </p:spTree>
    <p:extLst>
      <p:ext uri="{BB962C8B-B14F-4D97-AF65-F5344CB8AC3E}">
        <p14:creationId xmlns:p14="http://schemas.microsoft.com/office/powerpoint/2010/main" val="4242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20" grpId="0" animBg="1"/>
      <p:bldP spid="21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99ED6AD-668B-74A5-CA78-5407C53ED4F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523BAE1B-12F9-609F-2989-42FC98AE2E5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7793A6-29B9-095B-FBED-9E95A2E4A1B2}"/>
              </a:ext>
            </a:extLst>
          </p:cNvPr>
          <p:cNvSpPr txBox="1"/>
          <p:nvPr/>
        </p:nvSpPr>
        <p:spPr>
          <a:xfrm>
            <a:off x="-1935911" y="2030896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83A6E8-D6C3-B994-D74F-A33AEEE5AE62}"/>
              </a:ext>
            </a:extLst>
          </p:cNvPr>
          <p:cNvGrpSpPr/>
          <p:nvPr/>
        </p:nvGrpSpPr>
        <p:grpSpPr>
          <a:xfrm>
            <a:off x="3414091" y="2616402"/>
            <a:ext cx="2663767" cy="2234782"/>
            <a:chOff x="3141563" y="1642764"/>
            <a:chExt cx="2663767" cy="2234782"/>
          </a:xfrm>
        </p:grpSpPr>
        <p:sp>
          <p:nvSpPr>
            <p:cNvPr id="15" name="Textfeld 38">
              <a:extLst>
                <a:ext uri="{FF2B5EF4-FFF2-40B4-BE49-F238E27FC236}">
                  <a16:creationId xmlns:a16="http://schemas.microsoft.com/office/drawing/2014/main" id="{0187D85D-7357-05E9-B50E-FA358D40F206}"/>
                </a:ext>
              </a:extLst>
            </p:cNvPr>
            <p:cNvSpPr txBox="1"/>
            <p:nvPr/>
          </p:nvSpPr>
          <p:spPr>
            <a:xfrm>
              <a:off x="3141563" y="2677217"/>
              <a:ext cx="2663767" cy="1200329"/>
            </a:xfrm>
            <a:prstGeom prst="rect">
              <a:avLst/>
            </a:prstGeom>
            <a:noFill/>
          </p:spPr>
          <p:txBody>
            <a:bodyPr wrap="square" numCol="1" anchor="ctr">
              <a:spAutoFit/>
            </a:bodyPr>
            <a:lstStyle/>
            <a:p>
              <a:r>
                <a:rPr lang="de-DE" dirty="0" err="1">
                  <a:solidFill>
                    <a:schemeClr val="accent1"/>
                  </a:solidFill>
                </a:rPr>
                <a:t>KundInnenzufriedenheit</a:t>
              </a:r>
              <a:r>
                <a:rPr lang="de-DE" dirty="0">
                  <a:solidFill>
                    <a:schemeClr val="accent1"/>
                  </a:solidFill>
                </a:rPr>
                <a:t> hoch durch realistische und anwendbare Vorschläge</a:t>
              </a:r>
              <a:endParaRPr lang="de-DE" dirty="0"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17" name="Graphic 16" descr="Business Growth with solid fill">
              <a:extLst>
                <a:ext uri="{FF2B5EF4-FFF2-40B4-BE49-F238E27FC236}">
                  <a16:creationId xmlns:a16="http://schemas.microsoft.com/office/drawing/2014/main" id="{C627A388-1A75-147B-D01D-54108E08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016246" y="1642764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D423EF-685F-F980-A3CA-A7DE5ABDEEF3}"/>
              </a:ext>
            </a:extLst>
          </p:cNvPr>
          <p:cNvGrpSpPr/>
          <p:nvPr/>
        </p:nvGrpSpPr>
        <p:grpSpPr>
          <a:xfrm>
            <a:off x="712788" y="1524350"/>
            <a:ext cx="2831870" cy="2289920"/>
            <a:chOff x="316066" y="1579719"/>
            <a:chExt cx="2831870" cy="2289920"/>
          </a:xfrm>
        </p:grpSpPr>
        <p:sp>
          <p:nvSpPr>
            <p:cNvPr id="12" name="Textfeld 38">
              <a:extLst>
                <a:ext uri="{FF2B5EF4-FFF2-40B4-BE49-F238E27FC236}">
                  <a16:creationId xmlns:a16="http://schemas.microsoft.com/office/drawing/2014/main" id="{615E8D1A-F121-F7E2-5401-774654225804}"/>
                </a:ext>
              </a:extLst>
            </p:cNvPr>
            <p:cNvSpPr txBox="1"/>
            <p:nvPr/>
          </p:nvSpPr>
          <p:spPr>
            <a:xfrm>
              <a:off x="316066" y="2669310"/>
              <a:ext cx="2831870" cy="1200329"/>
            </a:xfrm>
            <a:prstGeom prst="rect">
              <a:avLst/>
            </a:prstGeom>
            <a:noFill/>
          </p:spPr>
          <p:txBody>
            <a:bodyPr wrap="square" numCol="1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/>
                  </a:solidFill>
                </a:rPr>
                <a:t>Datenaufbereitung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/>
                  </a:solidFill>
                </a:rPr>
                <a:t>AI-Model Optimierung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/>
                  </a:solidFill>
                </a:rPr>
                <a:t>XAI-Einsatz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/>
                  </a:solidFill>
                </a:rPr>
                <a:t>Erklärungen</a:t>
              </a:r>
            </a:p>
          </p:txBody>
        </p:sp>
        <p:pic>
          <p:nvPicPr>
            <p:cNvPr id="16" name="Grafik 15" descr="Ambition mit einfarbiger Füllung">
              <a:extLst>
                <a:ext uri="{FF2B5EF4-FFF2-40B4-BE49-F238E27FC236}">
                  <a16:creationId xmlns:a16="http://schemas.microsoft.com/office/drawing/2014/main" id="{4D7FEC01-7249-75DA-B869-419369E9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841" y="1579719"/>
              <a:ext cx="914400" cy="914400"/>
            </a:xfrm>
            <a:prstGeom prst="rect">
              <a:avLst/>
            </a:prstGeom>
          </p:spPr>
        </p:pic>
        <p:pic>
          <p:nvPicPr>
            <p:cNvPr id="22" name="Grafik 21" descr="Abzeichen Tick1 mit einfarbiger Füllung">
              <a:extLst>
                <a:ext uri="{FF2B5EF4-FFF2-40B4-BE49-F238E27FC236}">
                  <a16:creationId xmlns:a16="http://schemas.microsoft.com/office/drawing/2014/main" id="{78BCC636-5CB8-EFEE-B605-F7FBC4BF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90320" y="1642764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E1D0AF-B2A3-99E1-F70F-C65FD7295560}"/>
              </a:ext>
            </a:extLst>
          </p:cNvPr>
          <p:cNvGrpSpPr/>
          <p:nvPr/>
        </p:nvGrpSpPr>
        <p:grpSpPr>
          <a:xfrm>
            <a:off x="5896013" y="3901937"/>
            <a:ext cx="2535200" cy="1968414"/>
            <a:chOff x="6163237" y="1632446"/>
            <a:chExt cx="2535200" cy="1968414"/>
          </a:xfrm>
        </p:grpSpPr>
        <p:pic>
          <p:nvPicPr>
            <p:cNvPr id="24" name="Grafik 23" descr="Balkendiagramm mit einfarbiger Füllung">
              <a:extLst>
                <a:ext uri="{FF2B5EF4-FFF2-40B4-BE49-F238E27FC236}">
                  <a16:creationId xmlns:a16="http://schemas.microsoft.com/office/drawing/2014/main" id="{9D6BD8B7-E65D-6DAB-4CEF-AF5A19FA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73637" y="1632446"/>
              <a:ext cx="914400" cy="914400"/>
            </a:xfrm>
            <a:prstGeom prst="rect">
              <a:avLst/>
            </a:prstGeom>
          </p:spPr>
        </p:pic>
        <p:sp>
          <p:nvSpPr>
            <p:cNvPr id="25" name="Textfeld 38">
              <a:extLst>
                <a:ext uri="{FF2B5EF4-FFF2-40B4-BE49-F238E27FC236}">
                  <a16:creationId xmlns:a16="http://schemas.microsoft.com/office/drawing/2014/main" id="{8714ABB2-9A08-060F-02C3-A2108AE9A9E7}"/>
                </a:ext>
              </a:extLst>
            </p:cNvPr>
            <p:cNvSpPr txBox="1"/>
            <p:nvPr/>
          </p:nvSpPr>
          <p:spPr>
            <a:xfrm>
              <a:off x="6163237" y="2677530"/>
              <a:ext cx="2535200" cy="923330"/>
            </a:xfrm>
            <a:prstGeom prst="rect">
              <a:avLst/>
            </a:prstGeom>
            <a:noFill/>
          </p:spPr>
          <p:txBody>
            <a:bodyPr wrap="square" numCol="1" anchor="ctr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Erklärungen überwiegend gut: Erweiterungen möglich</a:t>
              </a:r>
              <a:endParaRPr lang="de-DE" dirty="0"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4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6" y="2275058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3559044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spcBef>
                <a:spcPts val="1600"/>
              </a:spcBef>
              <a:spcAft>
                <a:spcPts val="1600"/>
              </a:spcAft>
            </a:pPr>
            <a:br>
              <a:rPr lang="en-US" kern="0" dirty="0">
                <a:solidFill>
                  <a:schemeClr val="accent1"/>
                </a:solidFill>
              </a:rPr>
            </a:br>
            <a:br>
              <a:rPr lang="en-US" kern="0" dirty="0">
                <a:solidFill>
                  <a:schemeClr val="accent1"/>
                </a:solidFill>
              </a:rPr>
            </a:br>
            <a:r>
              <a:rPr lang="en-US" kern="0" dirty="0">
                <a:solidFill>
                  <a:schemeClr val="accent1"/>
                </a:solidFill>
              </a:rPr>
              <a:t>Zeit für </a:t>
            </a:r>
            <a:r>
              <a:rPr lang="en-US" kern="0" dirty="0" err="1">
                <a:solidFill>
                  <a:schemeClr val="accent1"/>
                </a:solidFill>
              </a:rPr>
              <a:t>Fragen</a:t>
            </a: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9A633F-D991-4359-F80A-65A2CB6F998D}"/>
              </a:ext>
            </a:extLst>
          </p:cNvPr>
          <p:cNvGrpSpPr/>
          <p:nvPr/>
        </p:nvGrpSpPr>
        <p:grpSpPr>
          <a:xfrm>
            <a:off x="5369031" y="3605577"/>
            <a:ext cx="1370147" cy="1296601"/>
            <a:chOff x="5606451" y="3515720"/>
            <a:chExt cx="1420143" cy="13439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7FA1A34-41D7-7628-912E-F5F9E92273E2}"/>
                </a:ext>
              </a:extLst>
            </p:cNvPr>
            <p:cNvSpPr/>
            <p:nvPr/>
          </p:nvSpPr>
          <p:spPr>
            <a:xfrm rot="762814">
              <a:off x="5606451" y="3515720"/>
              <a:ext cx="922080" cy="764169"/>
            </a:xfrm>
            <a:custGeom>
              <a:avLst/>
              <a:gdLst>
                <a:gd name="connsiteX0" fmla="*/ 768401 w 922080"/>
                <a:gd name="connsiteY0" fmla="*/ 0 h 764169"/>
                <a:gd name="connsiteX1" fmla="*/ 153680 w 922080"/>
                <a:gd name="connsiteY1" fmla="*/ 0 h 764169"/>
                <a:gd name="connsiteX2" fmla="*/ 0 w 922080"/>
                <a:gd name="connsiteY2" fmla="*/ 153680 h 764169"/>
                <a:gd name="connsiteX3" fmla="*/ 0 w 922080"/>
                <a:gd name="connsiteY3" fmla="*/ 461040 h 764169"/>
                <a:gd name="connsiteX4" fmla="*/ 153680 w 922080"/>
                <a:gd name="connsiteY4" fmla="*/ 614720 h 764169"/>
                <a:gd name="connsiteX5" fmla="*/ 153680 w 922080"/>
                <a:gd name="connsiteY5" fmla="*/ 764169 h 764169"/>
                <a:gd name="connsiteX6" fmla="*/ 302238 w 922080"/>
                <a:gd name="connsiteY6" fmla="*/ 614720 h 764169"/>
                <a:gd name="connsiteX7" fmla="*/ 613440 w 922080"/>
                <a:gd name="connsiteY7" fmla="*/ 614720 h 764169"/>
                <a:gd name="connsiteX8" fmla="*/ 768401 w 922080"/>
                <a:gd name="connsiteY8" fmla="*/ 614720 h 764169"/>
                <a:gd name="connsiteX9" fmla="*/ 922081 w 922080"/>
                <a:gd name="connsiteY9" fmla="*/ 461040 h 764169"/>
                <a:gd name="connsiteX10" fmla="*/ 922081 w 922080"/>
                <a:gd name="connsiteY10" fmla="*/ 455918 h 764169"/>
                <a:gd name="connsiteX11" fmla="*/ 922081 w 922080"/>
                <a:gd name="connsiteY11" fmla="*/ 153680 h 764169"/>
                <a:gd name="connsiteX12" fmla="*/ 768401 w 922080"/>
                <a:gd name="connsiteY12" fmla="*/ 0 h 76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2080" h="764169">
                  <a:moveTo>
                    <a:pt x="768401" y="0"/>
                  </a:moveTo>
                  <a:lnTo>
                    <a:pt x="153680" y="0"/>
                  </a:lnTo>
                  <a:cubicBezTo>
                    <a:pt x="68808" y="0"/>
                    <a:pt x="0" y="68808"/>
                    <a:pt x="0" y="153680"/>
                  </a:cubicBezTo>
                  <a:lnTo>
                    <a:pt x="0" y="461040"/>
                  </a:lnTo>
                  <a:cubicBezTo>
                    <a:pt x="0" y="545913"/>
                    <a:pt x="68808" y="614720"/>
                    <a:pt x="153680" y="614720"/>
                  </a:cubicBezTo>
                  <a:lnTo>
                    <a:pt x="153680" y="764169"/>
                  </a:lnTo>
                  <a:lnTo>
                    <a:pt x="302238" y="614720"/>
                  </a:lnTo>
                  <a:lnTo>
                    <a:pt x="613440" y="614720"/>
                  </a:lnTo>
                  <a:lnTo>
                    <a:pt x="768401" y="614720"/>
                  </a:lnTo>
                  <a:cubicBezTo>
                    <a:pt x="853273" y="614720"/>
                    <a:pt x="922081" y="545913"/>
                    <a:pt x="922081" y="461040"/>
                  </a:cubicBezTo>
                  <a:lnTo>
                    <a:pt x="922081" y="455918"/>
                  </a:lnTo>
                  <a:lnTo>
                    <a:pt x="922081" y="153680"/>
                  </a:lnTo>
                  <a:cubicBezTo>
                    <a:pt x="922081" y="68808"/>
                    <a:pt x="853273" y="0"/>
                    <a:pt x="768401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5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231302-3601-9689-759E-6DE4891DD9D9}"/>
                </a:ext>
              </a:extLst>
            </p:cNvPr>
            <p:cNvSpPr/>
            <p:nvPr/>
          </p:nvSpPr>
          <p:spPr>
            <a:xfrm rot="762814">
              <a:off x="6104514" y="4095464"/>
              <a:ext cx="922080" cy="764169"/>
            </a:xfrm>
            <a:custGeom>
              <a:avLst/>
              <a:gdLst>
                <a:gd name="connsiteX0" fmla="*/ 768401 w 922080"/>
                <a:gd name="connsiteY0" fmla="*/ 0 h 764169"/>
                <a:gd name="connsiteX1" fmla="*/ 308641 w 922080"/>
                <a:gd name="connsiteY1" fmla="*/ 0 h 764169"/>
                <a:gd name="connsiteX2" fmla="*/ 153680 w 922080"/>
                <a:gd name="connsiteY2" fmla="*/ 0 h 764169"/>
                <a:gd name="connsiteX3" fmla="*/ 0 w 922080"/>
                <a:gd name="connsiteY3" fmla="*/ 153680 h 764169"/>
                <a:gd name="connsiteX4" fmla="*/ 0 w 922080"/>
                <a:gd name="connsiteY4" fmla="*/ 158803 h 764169"/>
                <a:gd name="connsiteX5" fmla="*/ 0 w 922080"/>
                <a:gd name="connsiteY5" fmla="*/ 461040 h 764169"/>
                <a:gd name="connsiteX6" fmla="*/ 153680 w 922080"/>
                <a:gd name="connsiteY6" fmla="*/ 614721 h 764169"/>
                <a:gd name="connsiteX7" fmla="*/ 619843 w 922080"/>
                <a:gd name="connsiteY7" fmla="*/ 614721 h 764169"/>
                <a:gd name="connsiteX8" fmla="*/ 768401 w 922080"/>
                <a:gd name="connsiteY8" fmla="*/ 764169 h 764169"/>
                <a:gd name="connsiteX9" fmla="*/ 768401 w 922080"/>
                <a:gd name="connsiteY9" fmla="*/ 614721 h 764169"/>
                <a:gd name="connsiteX10" fmla="*/ 922081 w 922080"/>
                <a:gd name="connsiteY10" fmla="*/ 461040 h 764169"/>
                <a:gd name="connsiteX11" fmla="*/ 922081 w 922080"/>
                <a:gd name="connsiteY11" fmla="*/ 153680 h 764169"/>
                <a:gd name="connsiteX12" fmla="*/ 768401 w 922080"/>
                <a:gd name="connsiteY12" fmla="*/ 0 h 76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2080" h="764169">
                  <a:moveTo>
                    <a:pt x="768401" y="0"/>
                  </a:moveTo>
                  <a:lnTo>
                    <a:pt x="308641" y="0"/>
                  </a:lnTo>
                  <a:lnTo>
                    <a:pt x="153680" y="0"/>
                  </a:lnTo>
                  <a:cubicBezTo>
                    <a:pt x="68808" y="0"/>
                    <a:pt x="0" y="68808"/>
                    <a:pt x="0" y="153680"/>
                  </a:cubicBezTo>
                  <a:lnTo>
                    <a:pt x="0" y="158803"/>
                  </a:lnTo>
                  <a:lnTo>
                    <a:pt x="0" y="461040"/>
                  </a:lnTo>
                  <a:cubicBezTo>
                    <a:pt x="0" y="545913"/>
                    <a:pt x="68808" y="614721"/>
                    <a:pt x="153680" y="614721"/>
                  </a:cubicBezTo>
                  <a:lnTo>
                    <a:pt x="619843" y="614721"/>
                  </a:lnTo>
                  <a:lnTo>
                    <a:pt x="768401" y="764169"/>
                  </a:lnTo>
                  <a:lnTo>
                    <a:pt x="768401" y="614721"/>
                  </a:lnTo>
                  <a:cubicBezTo>
                    <a:pt x="853273" y="614721"/>
                    <a:pt x="922081" y="545913"/>
                    <a:pt x="922081" y="461040"/>
                  </a:cubicBezTo>
                  <a:lnTo>
                    <a:pt x="922081" y="153680"/>
                  </a:lnTo>
                  <a:cubicBezTo>
                    <a:pt x="922081" y="68808"/>
                    <a:pt x="853273" y="0"/>
                    <a:pt x="76840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5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5" descr="Two speech bubbles">
              <a:extLst>
                <a:ext uri="{FF2B5EF4-FFF2-40B4-BE49-F238E27FC236}">
                  <a16:creationId xmlns:a16="http://schemas.microsoft.com/office/drawing/2014/main" id="{9AF1B5C2-9C52-41DC-B4E3-357AA4F0B217}"/>
                </a:ext>
              </a:extLst>
            </p:cNvPr>
            <p:cNvGrpSpPr/>
            <p:nvPr/>
          </p:nvGrpSpPr>
          <p:grpSpPr>
            <a:xfrm rot="762814">
              <a:off x="6375144" y="4399031"/>
              <a:ext cx="404690" cy="51226"/>
              <a:chOff x="6420897" y="4335788"/>
              <a:chExt cx="404690" cy="51226"/>
            </a:xfrm>
            <a:solidFill>
              <a:srgbClr val="FFFFFF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983BB4-EB30-4D04-A3E9-BA2B057EB2A5}"/>
                  </a:ext>
                </a:extLst>
              </p:cNvPr>
              <p:cNvSpPr/>
              <p:nvPr/>
            </p:nvSpPr>
            <p:spPr>
              <a:xfrm>
                <a:off x="6420897" y="4335788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8" y="51227"/>
                      <a:pt x="0" y="39759"/>
                      <a:pt x="0" y="25613"/>
                    </a:cubicBezTo>
                    <a:cubicBezTo>
                      <a:pt x="0" y="11468"/>
                      <a:pt x="11468" y="0"/>
                      <a:pt x="25613" y="0"/>
                    </a:cubicBezTo>
                    <a:cubicBezTo>
                      <a:pt x="39759" y="0"/>
                      <a:pt x="51227" y="11468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1E9EFD1-F65F-0F3A-A9D7-518540A4ED65}"/>
                  </a:ext>
                </a:extLst>
              </p:cNvPr>
              <p:cNvSpPr/>
              <p:nvPr/>
            </p:nvSpPr>
            <p:spPr>
              <a:xfrm>
                <a:off x="6538718" y="4335788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8" y="51227"/>
                      <a:pt x="0" y="39759"/>
                      <a:pt x="0" y="25613"/>
                    </a:cubicBezTo>
                    <a:cubicBezTo>
                      <a:pt x="0" y="11468"/>
                      <a:pt x="11468" y="0"/>
                      <a:pt x="25613" y="0"/>
                    </a:cubicBezTo>
                    <a:cubicBezTo>
                      <a:pt x="39759" y="0"/>
                      <a:pt x="51227" y="11468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A4397FF-B217-DAF7-A162-46AD1FAF5812}"/>
                  </a:ext>
                </a:extLst>
              </p:cNvPr>
              <p:cNvSpPr/>
              <p:nvPr/>
            </p:nvSpPr>
            <p:spPr>
              <a:xfrm>
                <a:off x="6656540" y="4335788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8" y="51227"/>
                      <a:pt x="0" y="39759"/>
                      <a:pt x="0" y="25613"/>
                    </a:cubicBezTo>
                    <a:cubicBezTo>
                      <a:pt x="0" y="11468"/>
                      <a:pt x="11468" y="0"/>
                      <a:pt x="25613" y="0"/>
                    </a:cubicBezTo>
                    <a:cubicBezTo>
                      <a:pt x="39759" y="0"/>
                      <a:pt x="51227" y="11468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FDEC5A-F40E-A062-D7FA-9FEC7C99EEE7}"/>
                  </a:ext>
                </a:extLst>
              </p:cNvPr>
              <p:cNvSpPr/>
              <p:nvPr/>
            </p:nvSpPr>
            <p:spPr>
              <a:xfrm>
                <a:off x="6774361" y="4335788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8" y="51227"/>
                      <a:pt x="0" y="39759"/>
                      <a:pt x="0" y="25613"/>
                    </a:cubicBezTo>
                    <a:cubicBezTo>
                      <a:pt x="0" y="11468"/>
                      <a:pt x="11468" y="0"/>
                      <a:pt x="25613" y="0"/>
                    </a:cubicBezTo>
                    <a:cubicBezTo>
                      <a:pt x="39759" y="0"/>
                      <a:pt x="51227" y="11468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5" descr="Two speech bubbles">
              <a:extLst>
                <a:ext uri="{FF2B5EF4-FFF2-40B4-BE49-F238E27FC236}">
                  <a16:creationId xmlns:a16="http://schemas.microsoft.com/office/drawing/2014/main" id="{10D1B714-AFFA-86D4-F519-BF60FBF44EE6}"/>
                </a:ext>
              </a:extLst>
            </p:cNvPr>
            <p:cNvGrpSpPr/>
            <p:nvPr/>
          </p:nvGrpSpPr>
          <p:grpSpPr>
            <a:xfrm rot="762814">
              <a:off x="5877081" y="3819287"/>
              <a:ext cx="404690" cy="51226"/>
              <a:chOff x="5807457" y="3879871"/>
              <a:chExt cx="404690" cy="51226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F9DD1F6-9BD6-F53C-4A85-9C2A60680856}"/>
                  </a:ext>
                </a:extLst>
              </p:cNvPr>
              <p:cNvSpPr/>
              <p:nvPr/>
            </p:nvSpPr>
            <p:spPr>
              <a:xfrm>
                <a:off x="5807457" y="3879871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7" y="51227"/>
                      <a:pt x="0" y="39759"/>
                      <a:pt x="0" y="25613"/>
                    </a:cubicBezTo>
                    <a:cubicBezTo>
                      <a:pt x="0" y="11467"/>
                      <a:pt x="11467" y="0"/>
                      <a:pt x="25613" y="0"/>
                    </a:cubicBezTo>
                    <a:cubicBezTo>
                      <a:pt x="39759" y="0"/>
                      <a:pt x="51227" y="11467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0F89E0F-9295-CACF-9B6D-4BFE1D1ACBA1}"/>
                  </a:ext>
                </a:extLst>
              </p:cNvPr>
              <p:cNvSpPr/>
              <p:nvPr/>
            </p:nvSpPr>
            <p:spPr>
              <a:xfrm>
                <a:off x="5925279" y="3879871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7" y="51227"/>
                      <a:pt x="0" y="39759"/>
                      <a:pt x="0" y="25613"/>
                    </a:cubicBezTo>
                    <a:cubicBezTo>
                      <a:pt x="0" y="11467"/>
                      <a:pt x="11467" y="0"/>
                      <a:pt x="25613" y="0"/>
                    </a:cubicBezTo>
                    <a:cubicBezTo>
                      <a:pt x="39759" y="0"/>
                      <a:pt x="51227" y="11467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066726E-28E3-6316-FD1C-F8E86E13490B}"/>
                  </a:ext>
                </a:extLst>
              </p:cNvPr>
              <p:cNvSpPr/>
              <p:nvPr/>
            </p:nvSpPr>
            <p:spPr>
              <a:xfrm>
                <a:off x="6043100" y="3879871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7" y="51227"/>
                      <a:pt x="0" y="39759"/>
                      <a:pt x="0" y="25613"/>
                    </a:cubicBezTo>
                    <a:cubicBezTo>
                      <a:pt x="0" y="11467"/>
                      <a:pt x="11467" y="0"/>
                      <a:pt x="25613" y="0"/>
                    </a:cubicBezTo>
                    <a:cubicBezTo>
                      <a:pt x="39759" y="0"/>
                      <a:pt x="51227" y="11467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0FB414F-4BB9-3539-CF32-BC2F7BF9F262}"/>
                  </a:ext>
                </a:extLst>
              </p:cNvPr>
              <p:cNvSpPr/>
              <p:nvPr/>
            </p:nvSpPr>
            <p:spPr>
              <a:xfrm>
                <a:off x="6160921" y="3879871"/>
                <a:ext cx="51226" cy="51226"/>
              </a:xfrm>
              <a:custGeom>
                <a:avLst/>
                <a:gdLst>
                  <a:gd name="connsiteX0" fmla="*/ 51227 w 51226"/>
                  <a:gd name="connsiteY0" fmla="*/ 25613 h 51226"/>
                  <a:gd name="connsiteX1" fmla="*/ 25613 w 51226"/>
                  <a:gd name="connsiteY1" fmla="*/ 51227 h 51226"/>
                  <a:gd name="connsiteX2" fmla="*/ 0 w 51226"/>
                  <a:gd name="connsiteY2" fmla="*/ 25613 h 51226"/>
                  <a:gd name="connsiteX3" fmla="*/ 25613 w 51226"/>
                  <a:gd name="connsiteY3" fmla="*/ 0 h 51226"/>
                  <a:gd name="connsiteX4" fmla="*/ 51227 w 51226"/>
                  <a:gd name="connsiteY4" fmla="*/ 25613 h 51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26" h="51226">
                    <a:moveTo>
                      <a:pt x="51227" y="25613"/>
                    </a:moveTo>
                    <a:cubicBezTo>
                      <a:pt x="51227" y="39759"/>
                      <a:pt x="39759" y="51227"/>
                      <a:pt x="25613" y="51227"/>
                    </a:cubicBezTo>
                    <a:cubicBezTo>
                      <a:pt x="11467" y="51227"/>
                      <a:pt x="0" y="39759"/>
                      <a:pt x="0" y="25613"/>
                    </a:cubicBezTo>
                    <a:cubicBezTo>
                      <a:pt x="0" y="11467"/>
                      <a:pt x="11467" y="0"/>
                      <a:pt x="25613" y="0"/>
                    </a:cubicBezTo>
                    <a:cubicBezTo>
                      <a:pt x="39759" y="0"/>
                      <a:pt x="51227" y="11467"/>
                      <a:pt x="51227" y="256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591162" y="184844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720501" y="1864359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4094542"/>
            <a:ext cx="685661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304436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8765" y="3598919"/>
            <a:ext cx="497393" cy="369332"/>
          </a:xfrm>
          <a:prstGeom prst="rect">
            <a:avLst/>
          </a:prstGeom>
          <a:solidFill>
            <a:srgbClr val="D7D7D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215037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296057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3271353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3417979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280" y="1952062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225732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59868" y="2063061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495422" y="4092857"/>
            <a:ext cx="360297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5BE4073-CDAE-7511-7A0F-8A667326B79B}"/>
              </a:ext>
            </a:extLst>
          </p:cNvPr>
          <p:cNvSpPr txBox="1"/>
          <p:nvPr/>
        </p:nvSpPr>
        <p:spPr>
          <a:xfrm>
            <a:off x="-2382778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7" name="Textfeld 54">
            <a:extLst>
              <a:ext uri="{FF2B5EF4-FFF2-40B4-BE49-F238E27FC236}">
                <a16:creationId xmlns:a16="http://schemas.microsoft.com/office/drawing/2014/main" id="{2E57A0FF-CA45-9DA6-E2F5-7EE9D474592B}"/>
              </a:ext>
            </a:extLst>
          </p:cNvPr>
          <p:cNvSpPr txBox="1"/>
          <p:nvPr/>
        </p:nvSpPr>
        <p:spPr>
          <a:xfrm>
            <a:off x="2529192" y="5196053"/>
            <a:ext cx="407589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Fokus: </a:t>
            </a:r>
            <a:r>
              <a:rPr lang="de-DE" dirty="0" err="1"/>
              <a:t>KundInnenzufriedenheit</a:t>
            </a:r>
            <a:r>
              <a:rPr lang="de-DE" dirty="0"/>
              <a:t>!</a:t>
            </a:r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001" y="306605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6C75B3-EDAC-7E1D-59B7-EC74B6AA9F3E}"/>
              </a:ext>
            </a:extLst>
          </p:cNvPr>
          <p:cNvSpPr txBox="1"/>
          <p:nvPr/>
        </p:nvSpPr>
        <p:spPr>
          <a:xfrm>
            <a:off x="4980643" y="3490899"/>
            <a:ext cx="7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XAI</a:t>
            </a:r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44" y="389591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8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BC3A59A-11EE-99F0-3E6C-EF7736B9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34" y="4217474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9493" y="3324663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9" name="Smiley 43">
            <a:extLst>
              <a:ext uri="{FF2B5EF4-FFF2-40B4-BE49-F238E27FC236}">
                <a16:creationId xmlns:a16="http://schemas.microsoft.com/office/drawing/2014/main" id="{6178ACF3-EC40-814E-ABB5-6AF2C8FC224D}"/>
              </a:ext>
            </a:extLst>
          </p:cNvPr>
          <p:cNvSpPr/>
          <p:nvPr/>
        </p:nvSpPr>
        <p:spPr>
          <a:xfrm>
            <a:off x="7550154" y="4207785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27665" y="3356421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2572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18" grpId="0" animBg="1"/>
      <p:bldP spid="23" grpId="0"/>
      <p:bldP spid="24" grpId="0"/>
      <p:bldP spid="36" grpId="0"/>
      <p:bldP spid="3" grpId="0" animBg="1"/>
      <p:bldP spid="7" grpId="0" animBg="1"/>
      <p:bldP spid="6" grpId="0"/>
      <p:bldP spid="39" grpId="0" animBg="1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84AE8-617F-6D9A-2BA5-666529595180}"/>
              </a:ext>
            </a:extLst>
          </p:cNvPr>
          <p:cNvSpPr/>
          <p:nvPr/>
        </p:nvSpPr>
        <p:spPr>
          <a:xfrm>
            <a:off x="605097" y="4151920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11638DD-37E8-36DB-FB4F-35C612B25E39}"/>
              </a:ext>
            </a:extLst>
          </p:cNvPr>
          <p:cNvSpPr/>
          <p:nvPr/>
        </p:nvSpPr>
        <p:spPr>
          <a:xfrm>
            <a:off x="605098" y="1726163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1FBB22D-4A2A-1453-52C2-9F02B7DE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B6A8C2-8C2F-EF6C-D88C-3C682EFD6AB3}"/>
              </a:ext>
            </a:extLst>
          </p:cNvPr>
          <p:cNvSpPr txBox="1"/>
          <p:nvPr/>
        </p:nvSpPr>
        <p:spPr>
          <a:xfrm>
            <a:off x="1186995" y="4735744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User-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r>
              <a:rPr lang="de-DE" dirty="0">
                <a:solidFill>
                  <a:schemeClr val="accent1"/>
                </a:solidFill>
              </a:rPr>
              <a:t> (Miller,2019) und in XAI etabliert (Byrne,2019)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73F31BE0-5233-062C-6DA7-EC842921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7" y="4735744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2ED78BF-3D3E-A726-0171-C7D39A1D4910}"/>
              </a:ext>
            </a:extLst>
          </p:cNvPr>
          <p:cNvSpPr txBox="1"/>
          <p:nvPr/>
        </p:nvSpPr>
        <p:spPr>
          <a:xfrm>
            <a:off x="1186995" y="2395348"/>
            <a:ext cx="7837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 für Ereignisse, die nicht tatsächlich stattgefunden haben</a:t>
            </a:r>
          </a:p>
        </p:txBody>
      </p:sp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52CC6345-B799-B4BA-DC64-DE8F7A10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994694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4701BF-1EEE-0626-98FE-A256994B3664}"/>
              </a:ext>
            </a:extLst>
          </p:cNvPr>
          <p:cNvSpPr txBox="1"/>
          <p:nvPr/>
        </p:nvSpPr>
        <p:spPr>
          <a:xfrm>
            <a:off x="1186995" y="3034055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Eine Art, wie wir Menschen Erklärungen konstruieren (Miller,2019)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21C228-0589-9B98-CDEE-58843E757996}"/>
              </a:ext>
            </a:extLst>
          </p:cNvPr>
          <p:cNvSpPr txBox="1"/>
          <p:nvPr/>
        </p:nvSpPr>
        <p:spPr>
          <a:xfrm flipH="1">
            <a:off x="605099" y="186915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CD0B61-07C3-9F15-22D7-DE1DD125400E}"/>
              </a:ext>
            </a:extLst>
          </p:cNvPr>
          <p:cNvSpPr txBox="1"/>
          <p:nvPr/>
        </p:nvSpPr>
        <p:spPr>
          <a:xfrm flipH="1">
            <a:off x="642513" y="4289326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E1E944EC-3420-3F61-2837-CEB8785D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5382075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D065163-CDBA-530D-0F56-83A10479A4F5}"/>
              </a:ext>
            </a:extLst>
          </p:cNvPr>
          <p:cNvSpPr txBox="1"/>
          <p:nvPr/>
        </p:nvSpPr>
        <p:spPr>
          <a:xfrm>
            <a:off x="1186995" y="5382075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Input, durch den sich AI-Prognose ändert)</a:t>
            </a:r>
          </a:p>
        </p:txBody>
      </p:sp>
    </p:spTree>
    <p:extLst>
      <p:ext uri="{BB962C8B-B14F-4D97-AF65-F5344CB8AC3E}">
        <p14:creationId xmlns:p14="http://schemas.microsoft.com/office/powerpoint/2010/main" val="25619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51B5D07-2456-C8F7-1076-7E85B0ED855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657499A1-6B57-AAEA-95AB-A9FF135FC82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1"/>
                </a:solidFill>
              </a:rPr>
              <a:t>Algorithmusauswahl</a:t>
            </a:r>
            <a:r>
              <a:rPr lang="de-DE" sz="2400" dirty="0">
                <a:solidFill>
                  <a:schemeClr val="accent1"/>
                </a:solidFill>
              </a:rPr>
              <a:t>: CARE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5" y="3068707"/>
            <a:ext cx="555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Model-agnostischer, </a:t>
            </a:r>
            <a:r>
              <a:rPr lang="de-DE" dirty="0" err="1">
                <a:solidFill>
                  <a:schemeClr val="accent1"/>
                </a:solidFill>
              </a:rPr>
              <a:t>gradienten</a:t>
            </a:r>
            <a:r>
              <a:rPr lang="de-DE" dirty="0">
                <a:solidFill>
                  <a:schemeClr val="accent1"/>
                </a:solidFill>
              </a:rPr>
              <a:t>-freier Ansatz bestehend aus verschiedenen Zielfunktionen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95348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</a:t>
            </a:r>
            <a:r>
              <a:rPr lang="de-DE" dirty="0" err="1">
                <a:solidFill>
                  <a:schemeClr val="accent1"/>
                </a:solidFill>
              </a:rPr>
              <a:t>generierung</a:t>
            </a:r>
            <a:r>
              <a:rPr lang="de-DE" dirty="0">
                <a:solidFill>
                  <a:schemeClr val="accent1"/>
                </a:solidFill>
              </a:rPr>
              <a:t> von kontrafaktischen Erklärungen (2021)</a:t>
            </a:r>
            <a:endParaRPr lang="de-DE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DEC42D-6A65-97FF-F7AA-69DA6A1D78A9}"/>
              </a:ext>
            </a:extLst>
          </p:cNvPr>
          <p:cNvSpPr txBox="1"/>
          <p:nvPr/>
        </p:nvSpPr>
        <p:spPr>
          <a:xfrm>
            <a:off x="1186995" y="3897808"/>
            <a:ext cx="555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87E96C99-AC7E-7F9D-2D01-0996D5E5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822702"/>
            <a:ext cx="519545" cy="51954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EC20FF5-F20F-2D02-F982-4EA634203BA7}"/>
              </a:ext>
            </a:extLst>
          </p:cNvPr>
          <p:cNvSpPr/>
          <p:nvPr/>
        </p:nvSpPr>
        <p:spPr>
          <a:xfrm>
            <a:off x="1866900" y="4388397"/>
            <a:ext cx="5105400" cy="230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C8E14C8-DA61-019F-1013-7623B6E53D94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4419600" y="4388397"/>
            <a:ext cx="0" cy="2307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373C989-73B9-0DC0-02FA-83186200C464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1866900" y="5542236"/>
            <a:ext cx="5105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CCA79FD-5759-74BF-DC08-37FEB06EEBE9}"/>
              </a:ext>
            </a:extLst>
          </p:cNvPr>
          <p:cNvSpPr txBox="1"/>
          <p:nvPr/>
        </p:nvSpPr>
        <p:spPr>
          <a:xfrm>
            <a:off x="2409826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Actionability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23384F-CF2C-4F84-8A32-27FB30A3C264}"/>
              </a:ext>
            </a:extLst>
          </p:cNvPr>
          <p:cNvSpPr txBox="1"/>
          <p:nvPr/>
        </p:nvSpPr>
        <p:spPr>
          <a:xfrm>
            <a:off x="4971357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Soundness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0765E3-2D2B-0422-80CC-F28648A750F6}"/>
              </a:ext>
            </a:extLst>
          </p:cNvPr>
          <p:cNvSpPr txBox="1"/>
          <p:nvPr/>
        </p:nvSpPr>
        <p:spPr>
          <a:xfrm>
            <a:off x="2409826" y="5901589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Coherency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D80CEE6-24FA-DF06-E77C-582C73203A34}"/>
              </a:ext>
            </a:extLst>
          </p:cNvPr>
          <p:cNvSpPr txBox="1"/>
          <p:nvPr/>
        </p:nvSpPr>
        <p:spPr>
          <a:xfrm>
            <a:off x="4971357" y="5905233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Validity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42596" y="1266030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6445420" y="1244699"/>
            <a:ext cx="2698580" cy="36933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@Simon damit ist gemeint: 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r>
              <a:rPr lang="de-DE" dirty="0">
                <a:solidFill>
                  <a:schemeClr val="accent3"/>
                </a:solidFill>
              </a:rPr>
              <a:t> kannst du dazu eine Folie basteln / den Punkt umbenennen?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6" y="2569540"/>
            <a:ext cx="679675" cy="1094979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0" y="2117241"/>
            <a:ext cx="834113" cy="452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948059" y="2099964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Prognose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„Standard“</a:t>
            </a:r>
          </a:p>
        </p:txBody>
      </p: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695" y="2434644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2420837" y="2956443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90" y="1541069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3431632" y="1657646"/>
            <a:ext cx="687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„Poor“ hat die zweithöchste 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Zuordnungswahrscheinlichkeit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800" dirty="0">
                <a:solidFill>
                  <a:schemeClr val="accent1"/>
                </a:solidFill>
              </a:rPr>
              <a:t> Zielklasse!</a:t>
            </a:r>
          </a:p>
        </p:txBody>
      </p:sp>
      <p:pic>
        <p:nvPicPr>
          <p:cNvPr id="16" name="Grafik 1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3403AD1-F0AC-CFB4-6DD8-C29F98CE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315189" y="3040003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20235A7-3983-C53F-7CA1-8EB4560A7A56}"/>
              </a:ext>
            </a:extLst>
          </p:cNvPr>
          <p:cNvSpPr txBox="1"/>
          <p:nvPr/>
        </p:nvSpPr>
        <p:spPr>
          <a:xfrm>
            <a:off x="3500729" y="3414029"/>
            <a:ext cx="25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„Standard?“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 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“!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„Poor“?“Standard“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““Standard“</a:t>
            </a:r>
            <a:endParaRPr lang="de-DE" sz="800" dirty="0">
              <a:solidFill>
                <a:schemeClr val="accent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/>
          <p:nvPr/>
        </p:nvCxnSpPr>
        <p:spPr>
          <a:xfrm>
            <a:off x="1163753" y="2956443"/>
            <a:ext cx="717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4367761" y="1888478"/>
            <a:ext cx="913923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Grafik 22" descr="Häkchen mit einfarbiger Füllung">
            <a:extLst>
              <a:ext uri="{FF2B5EF4-FFF2-40B4-BE49-F238E27FC236}">
                <a16:creationId xmlns:a16="http://schemas.microsoft.com/office/drawing/2014/main" id="{C921DAE6-3527-F9CF-59C0-136A36657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3417132"/>
            <a:ext cx="670902" cy="67090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925CFE-5B36-1566-7331-4433AE79E0F0}"/>
              </a:ext>
            </a:extLst>
          </p:cNvPr>
          <p:cNvSpPr txBox="1"/>
          <p:nvPr/>
        </p:nvSpPr>
        <p:spPr>
          <a:xfrm>
            <a:off x="1007610" y="4045585"/>
            <a:ext cx="393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</p:txBody>
      </p:sp>
      <p:pic>
        <p:nvPicPr>
          <p:cNvPr id="26" name="Grafik 25" descr="Marke folgen mit einfarbiger Füllung">
            <a:extLst>
              <a:ext uri="{FF2B5EF4-FFF2-40B4-BE49-F238E27FC236}">
                <a16:creationId xmlns:a16="http://schemas.microsoft.com/office/drawing/2014/main" id="{864DEEC8-FF34-BB5B-C925-C41FE472B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065" y="4108977"/>
            <a:ext cx="519545" cy="51954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5CB158B-DDDC-3195-1A6E-5D94BAB7ABED}"/>
              </a:ext>
            </a:extLst>
          </p:cNvPr>
          <p:cNvSpPr txBox="1"/>
          <p:nvPr/>
        </p:nvSpPr>
        <p:spPr>
          <a:xfrm>
            <a:off x="922100" y="4942530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</p:txBody>
      </p:sp>
      <p:pic>
        <p:nvPicPr>
          <p:cNvPr id="28" name="Grafik 27" descr="Marke folgen mit einfarbiger Füllung">
            <a:extLst>
              <a:ext uri="{FF2B5EF4-FFF2-40B4-BE49-F238E27FC236}">
                <a16:creationId xmlns:a16="http://schemas.microsoft.com/office/drawing/2014/main" id="{1E39B548-208C-CB6F-5B22-7F00D1734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005922"/>
            <a:ext cx="519545" cy="51954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6D6214C-9C3A-F4DD-11C9-3CE354FB180F}"/>
              </a:ext>
            </a:extLst>
          </p:cNvPr>
          <p:cNvSpPr txBox="1"/>
          <p:nvPr/>
        </p:nvSpPr>
        <p:spPr>
          <a:xfrm>
            <a:off x="922100" y="5570498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</p:txBody>
      </p:sp>
      <p:pic>
        <p:nvPicPr>
          <p:cNvPr id="30" name="Grafik 29" descr="Marke folgen mit einfarbiger Füllung">
            <a:extLst>
              <a:ext uri="{FF2B5EF4-FFF2-40B4-BE49-F238E27FC236}">
                <a16:creationId xmlns:a16="http://schemas.microsoft.com/office/drawing/2014/main" id="{433558FB-C2FF-E433-970D-1ABCF945B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633890"/>
            <a:ext cx="519545" cy="51954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F5D3B27-5B28-FF74-2492-A5E355EC8C30}"/>
              </a:ext>
            </a:extLst>
          </p:cNvPr>
          <p:cNvSpPr txBox="1"/>
          <p:nvPr/>
        </p:nvSpPr>
        <p:spPr>
          <a:xfrm>
            <a:off x="922100" y="6135074"/>
            <a:ext cx="60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7B517017-703D-483F-5295-0E83FBC7A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6198466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9F0F01D-DF12-E9B1-4097-6C43139381B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D59717A7-8AF4-A41F-4E5A-1326D5B0D3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" y="2146771"/>
            <a:ext cx="8495625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403380" y="332168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4538077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1F3CE7-39C3-8A6C-A5F1-0E4C59DADF4F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886A76-E592-24D2-4424-A4901A270D2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730495" y="4534995"/>
            <a:ext cx="1300019" cy="1290165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27232" y="4487620"/>
            <a:ext cx="2044789" cy="1498960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26" y="3981518"/>
            <a:ext cx="1459066" cy="22686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821143"/>
            <a:ext cx="61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249" y="4202625"/>
            <a:ext cx="2087551" cy="19020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194215" y="4943347"/>
            <a:ext cx="8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091675" y="4882238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09325" y="4865953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11983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B7966A6-55D1-34FA-3447-56B07F081ABC}"/>
              </a:ext>
            </a:extLst>
          </p:cNvPr>
          <p:cNvSpPr txBox="1"/>
          <p:nvPr/>
        </p:nvSpPr>
        <p:spPr>
          <a:xfrm>
            <a:off x="695310" y="2092613"/>
            <a:ext cx="64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de-DE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</a:t>
            </a: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1. Datenaufbereitung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B799D8-8016-CDB1-5C0B-3233E3BCAFDA}"/>
              </a:ext>
            </a:extLst>
          </p:cNvPr>
          <p:cNvSpPr txBox="1"/>
          <p:nvPr/>
        </p:nvSpPr>
        <p:spPr>
          <a:xfrm>
            <a:off x="695311" y="2415468"/>
            <a:ext cx="77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2. Training eines AI-Modells (Klassifikationsalgorithmus)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469AC13-82DB-5495-4007-D96BCEE9ABC6}"/>
              </a:ext>
            </a:extLst>
          </p:cNvPr>
          <p:cNvSpPr txBox="1"/>
          <p:nvPr/>
        </p:nvSpPr>
        <p:spPr>
          <a:xfrm>
            <a:off x="695310" y="2730970"/>
            <a:ext cx="754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3. Anwendung eines XAI-Modells (Erklärungen)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F5DF25-AF22-6E74-FE3E-82FEDE910E7D}"/>
              </a:ext>
            </a:extLst>
          </p:cNvPr>
          <p:cNvSpPr txBox="1"/>
          <p:nvPr/>
        </p:nvSpPr>
        <p:spPr>
          <a:xfrm>
            <a:off x="721365" y="2434430"/>
            <a:ext cx="7701270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2. Random Forest (AI)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B87D32-7CD4-483D-9817-460FFC58E6DB}"/>
              </a:ext>
            </a:extLst>
          </p:cNvPr>
          <p:cNvSpPr txBox="1"/>
          <p:nvPr/>
        </p:nvSpPr>
        <p:spPr>
          <a:xfrm>
            <a:off x="721364" y="2728332"/>
            <a:ext cx="71018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		3. Kontrafaktische Erklärungen - CARE (XAI)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1DD448-A37F-DE59-0621-BF9455BE0160}"/>
              </a:ext>
            </a:extLst>
          </p:cNvPr>
          <p:cNvSpPr txBox="1"/>
          <p:nvPr/>
        </p:nvSpPr>
        <p:spPr>
          <a:xfrm>
            <a:off x="4500783" y="4758459"/>
            <a:ext cx="797749" cy="476726"/>
          </a:xfrm>
          <a:prstGeom prst="roundRect">
            <a:avLst>
              <a:gd name="adj" fmla="val 19169"/>
            </a:avLst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F5B708-E079-6F02-790F-26F7C96D08CC}"/>
              </a:ext>
            </a:extLst>
          </p:cNvPr>
          <p:cNvSpPr txBox="1"/>
          <p:nvPr/>
        </p:nvSpPr>
        <p:spPr>
          <a:xfrm>
            <a:off x="7228153" y="4970114"/>
            <a:ext cx="7561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CARE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1CF45F-EF31-3771-EDC1-E08607F29734}"/>
              </a:ext>
            </a:extLst>
          </p:cNvPr>
          <p:cNvSpPr txBox="1"/>
          <p:nvPr/>
        </p:nvSpPr>
        <p:spPr>
          <a:xfrm>
            <a:off x="-2382778" y="816914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FB7380AB-BC60-8A0C-C83A-10B7B4767E68}"/>
              </a:ext>
            </a:extLst>
          </p:cNvPr>
          <p:cNvSpPr txBox="1"/>
          <p:nvPr/>
        </p:nvSpPr>
        <p:spPr>
          <a:xfrm>
            <a:off x="2340993" y="922035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Kurz </a:t>
            </a:r>
            <a:r>
              <a:rPr lang="en-US" sz="2400" dirty="0" err="1">
                <a:solidFill>
                  <a:schemeClr val="accent1"/>
                </a:solidFill>
              </a:rPr>
              <a:t>zusammengefasst</a:t>
            </a:r>
            <a:r>
              <a:rPr lang="en-US" sz="24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10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7" grpId="0"/>
      <p:bldP spid="19" grpId="0"/>
      <p:bldP spid="21" grpId="0"/>
      <p:bldP spid="24" grpId="0" animBg="1"/>
      <p:bldP spid="2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7B53953-9892-F033-DCF2-9A32513688C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C16582B1-E8EB-1948-A98F-5D3C795C97A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1843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716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552801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043" y="3346591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284" y="3540685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715162" y="5460651"/>
            <a:ext cx="1917651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 KundInnen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</p:cNvCxnSpPr>
          <p:nvPr/>
        </p:nvCxnSpPr>
        <p:spPr>
          <a:xfrm flipV="1">
            <a:off x="1933324" y="3733494"/>
            <a:ext cx="2181476" cy="10942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712045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4467201" y="2901163"/>
            <a:ext cx="0" cy="44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743574" y="3198530"/>
            <a:ext cx="204206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KundInnen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BF0DF3-DDB4-950C-7805-520455D38935}"/>
              </a:ext>
            </a:extLst>
          </p:cNvPr>
          <p:cNvSpPr txBox="1"/>
          <p:nvPr/>
        </p:nvSpPr>
        <p:spPr>
          <a:xfrm>
            <a:off x="-25257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53511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0DD8AE1-CB12-A755-6391-7A2E0C8D898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E00C2B47-9904-9650-782D-41965DD64CE3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 da..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794589-B87A-B62C-4659-409C20FD0CAC}"/>
              </a:ext>
            </a:extLst>
          </p:cNvPr>
          <p:cNvSpPr txBox="1"/>
          <p:nvPr/>
        </p:nvSpPr>
        <p:spPr>
          <a:xfrm>
            <a:off x="-261325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4441CBA6-E12E-C8A6-10F0-9F1610C3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50" y="2331455"/>
            <a:ext cx="519545" cy="519545"/>
          </a:xfrm>
          <a:prstGeom prst="rect">
            <a:avLst/>
          </a:prstGeom>
        </p:spPr>
      </p:pic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49" y="3212458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600533" y="2406076"/>
            <a:ext cx="66985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Robust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Kann mit Features arbeiten, die keine lineare/komplexe Beziehung zueinander aufweisen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Kann mit fehlerhaften Informationen umgehen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Erkennt wichtigste Attribute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 77%</a:t>
            </a:r>
            <a:r>
              <a:rPr lang="de-DE" dirty="0"/>
              <a:t>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4182093"/>
            <a:ext cx="519545" cy="519545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3E7814A2-626B-E857-F089-2B32B455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50" y="5073321"/>
            <a:ext cx="519545" cy="519545"/>
          </a:xfrm>
          <a:prstGeom prst="rect">
            <a:avLst/>
          </a:prstGeom>
        </p:spPr>
      </p:pic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F9E821B-B634-E29B-9035-6FE4AAE5A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016" y="5935182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19A3CEE-5323-15E0-10C3-A0CBBFF42FE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FCE2CF63-D6C9-45B0-93F9-1D6F17D117E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4F1147-C6CA-D9B1-0E6E-0E72C6D9BD29}"/>
              </a:ext>
            </a:extLst>
          </p:cNvPr>
          <p:cNvSpPr txBox="1"/>
          <p:nvPr/>
        </p:nvSpPr>
        <p:spPr>
          <a:xfrm>
            <a:off x="-2382778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2D6CE00-704D-59BD-291D-BCC3B0042EB4}"/>
              </a:ext>
            </a:extLst>
          </p:cNvPr>
          <p:cNvSpPr/>
          <p:nvPr/>
        </p:nvSpPr>
        <p:spPr>
          <a:xfrm>
            <a:off x="712788" y="1584888"/>
            <a:ext cx="7718425" cy="210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B0A5C7B-AD01-F6C4-43E3-9916EFFD419E}"/>
              </a:ext>
            </a:extLst>
          </p:cNvPr>
          <p:cNvSpPr txBox="1"/>
          <p:nvPr/>
        </p:nvSpPr>
        <p:spPr>
          <a:xfrm>
            <a:off x="1553401" y="1895574"/>
            <a:ext cx="6698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Iterativer Prozess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Optimale Werte für die Parameter eines Modells 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Soll Modellleistung maximieren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C09F6D-799C-A5B1-13FD-7484CD0C1EDD}"/>
              </a:ext>
            </a:extLst>
          </p:cNvPr>
          <p:cNvSpPr/>
          <p:nvPr/>
        </p:nvSpPr>
        <p:spPr>
          <a:xfrm>
            <a:off x="1173009" y="1950867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4C3D929-824D-3C55-8A8F-0EFCE34B8327}"/>
              </a:ext>
            </a:extLst>
          </p:cNvPr>
          <p:cNvSpPr/>
          <p:nvPr/>
        </p:nvSpPr>
        <p:spPr>
          <a:xfrm>
            <a:off x="1174305" y="249008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B8D03C4-1E75-892B-2B3E-74DCBBC134DD}"/>
              </a:ext>
            </a:extLst>
          </p:cNvPr>
          <p:cNvSpPr/>
          <p:nvPr/>
        </p:nvSpPr>
        <p:spPr>
          <a:xfrm>
            <a:off x="1174305" y="3029885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7" name="Grafik 36" descr="Marke folgen mit einfarbiger Füllung">
            <a:extLst>
              <a:ext uri="{FF2B5EF4-FFF2-40B4-BE49-F238E27FC236}">
                <a16:creationId xmlns:a16="http://schemas.microsoft.com/office/drawing/2014/main" id="{E35DDF66-0007-C5C6-3C31-DDCCBBA05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8358" y="4299973"/>
            <a:ext cx="519545" cy="519545"/>
          </a:xfrm>
          <a:prstGeom prst="rect">
            <a:avLst/>
          </a:prstGeom>
        </p:spPr>
      </p:pic>
      <p:pic>
        <p:nvPicPr>
          <p:cNvPr id="38" name="Grafik 37" descr="Marke folgen mit einfarbiger Füllung">
            <a:extLst>
              <a:ext uri="{FF2B5EF4-FFF2-40B4-BE49-F238E27FC236}">
                <a16:creationId xmlns:a16="http://schemas.microsoft.com/office/drawing/2014/main" id="{9C371591-23DB-34FB-711A-6177B1B5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8361" y="5121495"/>
            <a:ext cx="519545" cy="51954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A186F4D-6DBB-2F03-D0D4-A394E3315C64}"/>
              </a:ext>
            </a:extLst>
          </p:cNvPr>
          <p:cNvSpPr txBox="1"/>
          <p:nvPr/>
        </p:nvSpPr>
        <p:spPr>
          <a:xfrm>
            <a:off x="5047906" y="4365604"/>
            <a:ext cx="3383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Verbesserung der Performance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: 79.02 %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DA5B56-C0AE-4182-98DE-2430DA9F9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76" y="4229798"/>
            <a:ext cx="2914478" cy="15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1736</Words>
  <Application>Microsoft Office PowerPoint</Application>
  <PresentationFormat>Bildschirmpräsentation (4:3)</PresentationFormat>
  <Paragraphs>491</Paragraphs>
  <Slides>46</Slides>
  <Notes>16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5" baseType="lpstr">
      <vt:lpstr>Arial</vt:lpstr>
      <vt:lpstr>Calibri</vt:lpstr>
      <vt:lpstr>Didact Gothic</vt:lpstr>
      <vt:lpstr>Julius Sans One</vt:lpstr>
      <vt:lpstr>Questrial</vt:lpstr>
      <vt:lpstr>Söhne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Auswahl AI - System </vt:lpstr>
      <vt:lpstr>Hyperparametertuning</vt:lpstr>
      <vt:lpstr>Kontrafaktische Erklärungen</vt:lpstr>
      <vt:lpstr>Auswahl XAI - System </vt:lpstr>
      <vt:lpstr>CARE</vt:lpstr>
      <vt:lpstr>Auswahl XAI - System </vt:lpstr>
      <vt:lpstr>Vorgehen CARE  </vt:lpstr>
      <vt:lpstr>Daten verstehen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Vorgehen CARE  </vt:lpstr>
      <vt:lpstr>Restriktionen</vt:lpstr>
      <vt:lpstr>Restriktionen</vt:lpstr>
      <vt:lpstr>Restriktionen</vt:lpstr>
      <vt:lpstr>Vorgehen CARE  </vt:lpstr>
      <vt:lpstr>Details anpassen</vt:lpstr>
      <vt:lpstr>Details anpassen</vt:lpstr>
      <vt:lpstr>Details anpassen</vt:lpstr>
      <vt:lpstr>Details anpassen</vt:lpstr>
      <vt:lpstr>Vorgehen CARE  </vt:lpstr>
      <vt:lpstr>PowerPoint-Präsentation</vt:lpstr>
      <vt:lpstr>Kontrafaktische Erklärungen</vt:lpstr>
      <vt:lpstr>Kontrafaktische Erklärungen</vt:lpstr>
      <vt:lpstr>PowerPoint-Präsentation</vt:lpstr>
      <vt:lpstr>Fazit</vt:lpstr>
      <vt:lpstr>PowerPoint-Präsentation</vt:lpstr>
      <vt:lpstr>PowerPoint-Präsentation</vt:lpstr>
      <vt:lpstr>2. Theoretische Grundlagen </vt:lpstr>
      <vt:lpstr>2. Theoretische Grundlagen</vt:lpstr>
      <vt:lpstr>Kontrafaktische Erklärungen</vt:lpstr>
      <vt:lpstr>Auswahl XAI - System </vt:lpstr>
      <vt:lpstr>Details anpassen</vt:lpstr>
      <vt:lpstr>4. Ergebnisse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181</cp:revision>
  <dcterms:created xsi:type="dcterms:W3CDTF">2021-01-19T07:31:11Z</dcterms:created>
  <dcterms:modified xsi:type="dcterms:W3CDTF">2023-06-27T13:13:04Z</dcterms:modified>
</cp:coreProperties>
</file>